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10"/>
  </p:notesMasterIdLst>
  <p:sldIdLst>
    <p:sldId id="4266" r:id="rId3"/>
    <p:sldId id="4256" r:id="rId4"/>
    <p:sldId id="4246" r:id="rId5"/>
    <p:sldId id="4268" r:id="rId6"/>
    <p:sldId id="259" r:id="rId7"/>
    <p:sldId id="260" r:id="rId8"/>
    <p:sldId id="4259" r:id="rId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L2+pBXLZLs1AUilgdJwHoT3sn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8109" autoAdjust="0"/>
  </p:normalViewPr>
  <p:slideViewPr>
    <p:cSldViewPr snapToGrid="0">
      <p:cViewPr varScale="1">
        <p:scale>
          <a:sx n="115" d="100"/>
          <a:sy n="115" d="100"/>
        </p:scale>
        <p:origin x="24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985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19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38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81000" algn="l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64045" algn="l">
              <a:spcBef>
                <a:spcPts val="800"/>
              </a:spcBef>
              <a:spcAft>
                <a:spcPts val="0"/>
              </a:spcAft>
              <a:buSzPts val="2133"/>
              <a:buChar char="o"/>
              <a:defRPr sz="2133"/>
            </a:lvl3pPr>
            <a:lvl4pPr marL="1828800" lvl="3" indent="-347154" algn="l">
              <a:spcBef>
                <a:spcPts val="800"/>
              </a:spcBef>
              <a:spcAft>
                <a:spcPts val="0"/>
              </a:spcAft>
              <a:buSzPts val="1867"/>
              <a:buChar char="▪"/>
              <a:defRPr sz="1867"/>
            </a:lvl4pPr>
            <a:lvl5pPr marL="2286000" lvl="4" indent="-323443" algn="l">
              <a:spcBef>
                <a:spcPts val="800"/>
              </a:spcBef>
              <a:spcAft>
                <a:spcPts val="0"/>
              </a:spcAft>
              <a:buSzPts val="1494"/>
              <a:buChar char="⮚"/>
              <a:defRPr sz="1867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D0D45C-4050-D942-AF1E-288A50A3D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2CAE-94AA-7E4C-ABB4-28D3EA4E6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9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0">
                <a:solidFill>
                  <a:srgbClr val="3332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E80FB2-5287-5342-8148-6A9FA7661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3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4C5FCE-DEF7-B346-B1A4-2696D58E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406400" algn="l">
              <a:spcBef>
                <a:spcPts val="8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97954" algn="l">
              <a:spcBef>
                <a:spcPts val="800"/>
              </a:spcBef>
              <a:spcAft>
                <a:spcPts val="0"/>
              </a:spcAft>
              <a:buSzPts val="2667"/>
              <a:buChar char="o"/>
              <a:defRPr sz="2667"/>
            </a:lvl3pPr>
            <a:lvl4pPr marL="1828800" lvl="3" indent="-381000" algn="l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406400" algn="l">
              <a:spcBef>
                <a:spcPts val="8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97954" algn="l">
              <a:spcBef>
                <a:spcPts val="800"/>
              </a:spcBef>
              <a:spcAft>
                <a:spcPts val="0"/>
              </a:spcAft>
              <a:buSzPts val="2667"/>
              <a:buChar char="o"/>
              <a:defRPr sz="2667"/>
            </a:lvl3pPr>
            <a:lvl4pPr marL="1828800" lvl="3" indent="-381000" algn="l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67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800"/>
              </a:spcBef>
              <a:spcAft>
                <a:spcPts val="0"/>
              </a:spcAft>
              <a:buSzPts val="1706"/>
              <a:buChar char="⮚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67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800"/>
              </a:spcBef>
              <a:spcAft>
                <a:spcPts val="0"/>
              </a:spcAft>
              <a:buSzPts val="1706"/>
              <a:buChar char="⮚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274"/>
              </a:buClr>
              <a:buSzPts val="3200"/>
              <a:buFont typeface="Arial"/>
              <a:buNone/>
              <a:defRPr sz="3200" b="0">
                <a:solidFill>
                  <a:srgbClr val="33327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23443" algn="l">
              <a:spcBef>
                <a:spcPts val="800"/>
              </a:spcBef>
              <a:spcAft>
                <a:spcPts val="0"/>
              </a:spcAft>
              <a:buSzPts val="1494"/>
              <a:buChar char="⮚"/>
              <a:defRPr sz="18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186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67"/>
              <a:buFont typeface="Arial"/>
              <a:buNone/>
              <a:defRPr sz="2667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120"/>
              <a:buFont typeface="Arial"/>
              <a:buNone/>
              <a:defRPr sz="42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67"/>
              <a:buFont typeface="Noto Sans Symbols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186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837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ACE3C3-3DE5-394B-992B-CB11A4079B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7/28/21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50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4443" y="5926864"/>
            <a:ext cx="9767148" cy="3651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GLRWeek2021.gradelevelreading.net  /  #</a:t>
            </a:r>
            <a:r>
              <a:rPr lang="en-US" dirty="0" err="1">
                <a:solidFill>
                  <a:srgbClr val="FFFFFF"/>
                </a:solidFill>
              </a:rPr>
              <a:t>GLRKeepers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525" y="290217"/>
            <a:ext cx="9314587" cy="2271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6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108BD5-0117-E24B-B1D3-D76A8C6B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2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E2AC53-4186-E944-B1A5-68B28C8E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3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00CCDE-BC93-B042-819B-8FFF180353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orangebar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88952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ftr" idx="11"/>
          </p:nvPr>
        </p:nvSpPr>
        <p:spPr>
          <a:xfrm>
            <a:off x="1834443" y="6356352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Courier New"/>
              <a:buChar char="o"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443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94"/>
              <a:buFont typeface="Noto Sans Symbols"/>
              <a:buChar char="⮚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bar.pdf">
            <a:extLst>
              <a:ext uri="{FF2B5EF4-FFF2-40B4-BE49-F238E27FC236}">
                <a16:creationId xmlns:a16="http://schemas.microsoft.com/office/drawing/2014/main" id="{CFD96C3E-AAC1-E84B-B4FB-B9458B79C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4443" y="6356352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>
              <a:buClrTx/>
            </a:pPr>
            <a:fld id="{C584E3A1-B994-4B49-A119-057A75EFA18A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218750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 vert="horz" lIns="91412" tIns="45706" rIns="91412" bIns="4570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6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dt="0"/>
  <p:txStyles>
    <p:titleStyle>
      <a:lvl1pPr algn="l" defTabSz="121875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1254" indent="-341254" algn="l" defTabSz="121875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667" kern="1200">
          <a:solidFill>
            <a:schemeClr val="bg2"/>
          </a:solidFill>
          <a:latin typeface="+mn-lt"/>
          <a:ea typeface="+mn-ea"/>
          <a:cs typeface="+mn-cs"/>
        </a:defRPr>
      </a:lvl1pPr>
      <a:lvl2pPr marL="731250" indent="-341254" algn="l" defTabSz="1218750" rtl="0" eaLnBrk="1" latinLnBrk="0" hangingPunct="1"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35931" indent="-304680" algn="l" defTabSz="1218750" rtl="0" eaLnBrk="1" latinLnBrk="0" hangingPunct="1">
        <a:spcBef>
          <a:spcPts val="800"/>
        </a:spcBef>
        <a:buClr>
          <a:schemeClr val="accent2"/>
        </a:buClr>
        <a:buFont typeface="Courier New"/>
        <a:buChar char="o"/>
        <a:defRPr sz="2133" kern="1200">
          <a:solidFill>
            <a:schemeClr val="bg2"/>
          </a:solidFill>
          <a:latin typeface="+mn-lt"/>
          <a:ea typeface="+mn-ea"/>
          <a:cs typeface="+mn-cs"/>
        </a:defRPr>
      </a:lvl3pPr>
      <a:lvl4pPr marL="1462498" indent="-304680" algn="l" defTabSz="1218750" rtl="0" eaLnBrk="1" latinLnBrk="0" hangingPunct="1">
        <a:spcBef>
          <a:spcPts val="800"/>
        </a:spcBef>
        <a:buClr>
          <a:schemeClr val="accent2"/>
        </a:buClr>
        <a:buFont typeface="Wingdings" charset="2"/>
        <a:buChar char="§"/>
        <a:defRPr sz="1867" kern="1200">
          <a:solidFill>
            <a:schemeClr val="bg2"/>
          </a:solidFill>
          <a:latin typeface="+mn-lt"/>
          <a:ea typeface="+mn-ea"/>
          <a:cs typeface="+mn-cs"/>
        </a:defRPr>
      </a:lvl4pPr>
      <a:lvl5pPr marL="1767180" indent="-304680" algn="l" defTabSz="1218750" rtl="0" eaLnBrk="1" latinLnBrk="0" hangingPunct="1">
        <a:spcBef>
          <a:spcPts val="800"/>
        </a:spcBef>
        <a:buClr>
          <a:schemeClr val="accent2"/>
        </a:buClr>
        <a:buSzPct val="80000"/>
        <a:buFont typeface="Wingdings" charset="2"/>
        <a:buChar char="Ø"/>
        <a:defRPr sz="1867" kern="1200">
          <a:solidFill>
            <a:schemeClr val="bg2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890951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Plenary Title Goes Here</a:t>
            </a:r>
            <a:endParaRPr sz="3000"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834443" y="1583025"/>
            <a:ext cx="9555799" cy="47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75" tIns="54350" rIns="108775" bIns="54350" anchor="t" anchorCtr="0">
            <a:noAutofit/>
          </a:bodyPr>
          <a:lstStyle/>
          <a:p>
            <a:pPr marL="1700" lvl="0" indent="0">
              <a:lnSpc>
                <a:spcPct val="142849"/>
              </a:lnSpc>
              <a:spcBef>
                <a:spcPts val="800"/>
              </a:spcBef>
              <a:spcAft>
                <a:spcPts val="1200"/>
              </a:spcAft>
              <a:buSzPts val="2054"/>
              <a:buNone/>
            </a:pPr>
            <a:r>
              <a:rPr lang="en-US" sz="2000" dirty="0">
                <a:solidFill>
                  <a:schemeClr val="accent2"/>
                </a:solidFill>
              </a:rPr>
              <a:t>Housekeeping Tips</a:t>
            </a:r>
            <a:endParaRPr lang="en-US" sz="2000" dirty="0"/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Introduce yourself in the Chat box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All attendees are participating in Listen Only mode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Post your questions in the Q&amp;A box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Webinar is being recorded and will be made available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All resources linked in the chat box will be shared in a follow-up email</a:t>
            </a:r>
          </a:p>
          <a:p>
            <a:pPr>
              <a:lnSpc>
                <a:spcPts val="23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Share your “bright spots and silver linings” and “keepers” in the Chat box</a:t>
            </a:r>
            <a:br>
              <a:rPr lang="en-US" sz="2000" dirty="0"/>
            </a:br>
            <a:r>
              <a:rPr lang="en-US" sz="2000" dirty="0"/>
              <a:t>and on social media: #</a:t>
            </a:r>
            <a:r>
              <a:rPr lang="en-US" sz="2000" dirty="0" err="1"/>
              <a:t>GLRKeepers</a:t>
            </a:r>
            <a:endParaRPr lang="en-US" sz="2000" dirty="0"/>
          </a:p>
        </p:txBody>
      </p:sp>
      <p:sp>
        <p:nvSpPr>
          <p:cNvPr id="6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76;p3"/>
          <p:cNvSpPr txBox="1">
            <a:spLocks noGrp="1"/>
          </p:cNvSpPr>
          <p:nvPr>
            <p:ph type="ftr" idx="11"/>
          </p:nvPr>
        </p:nvSpPr>
        <p:spPr>
          <a:xfrm>
            <a:off x="2005494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GLRWeek2021.gradelevelreading.net  /  #</a:t>
            </a:r>
            <a:r>
              <a:rPr lang="en-US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GLRKeepers</a:t>
            </a:r>
            <a:r>
              <a:rPr lang="en-US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16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8750">
              <a:buClrTx/>
            </a:pPr>
            <a:r>
              <a:rPr lang="en-US" kern="1200">
                <a:ea typeface="+mn-ea"/>
                <a:cs typeface="+mn-cs"/>
              </a:rPr>
              <a:t>GLRWeek2021.gradelevelreading.net  /  #GLRKeepers  /  #GLReading</a:t>
            </a:r>
            <a:endParaRPr lang="en-US" kern="1200" dirty="0">
              <a:ea typeface="+mn-ea"/>
              <a:cs typeface="+mn-cs"/>
            </a:endParaRPr>
          </a:p>
        </p:txBody>
      </p:sp>
      <p:pic>
        <p:nvPicPr>
          <p:cNvPr id="4" name="Picture 3" descr="Splash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AA9382-6995-6346-BC08-72B31005B7C3}"/>
              </a:ext>
            </a:extLst>
          </p:cNvPr>
          <p:cNvSpPr/>
          <p:nvPr/>
        </p:nvSpPr>
        <p:spPr>
          <a:xfrm>
            <a:off x="0" y="5944222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750">
              <a:buClrTx/>
            </a:pPr>
            <a:r>
              <a:rPr lang="en-US" sz="1700" kern="1200" dirty="0">
                <a:solidFill>
                  <a:srgbClr val="505050"/>
                </a:solidFill>
              </a:rPr>
              <a:t>GLRWeek2021.gradelevelreading.net  /  #</a:t>
            </a:r>
            <a:r>
              <a:rPr lang="en-US" sz="1700" kern="1200" dirty="0" err="1">
                <a:solidFill>
                  <a:srgbClr val="505050"/>
                </a:solidFill>
              </a:rPr>
              <a:t>GLRKeepers</a:t>
            </a:r>
            <a:endParaRPr lang="en-US" sz="1700" kern="12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920858" y="1371428"/>
            <a:ext cx="9636497" cy="527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A Virtual Gratitude Reception: CGLR Salutes Our Partners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Monday, July 26, 2021, 3–4:30 p.m. ET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Meeting the Moment: Accelerating Equitable Recovery and Transformative Chang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e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Tuesday, July 27, 3–4 p.m. ET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Co-sponsored by Education Week and hosted on the On24 platform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Bringing Digital Equity Home: The Suncoast Digital Access for All Initiative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Wednesday, July 28, 3–4:30 p.m. ET – A Crucible of Practice Salon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The CARE Fund: A Philanthropic Initiative to Meet the Moment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Co-Sponsored by United Philanthropy Forum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Thursday, July 29, 3–4:30 p.m. ET – A Funder-to-Funder Conversation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Assume Collaboration: A Consultative Conversation on Aggregating for Impact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Friday, July 30, 2:30–4 p.m. ET (invitation only)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  <p:sp>
        <p:nvSpPr>
          <p:cNvPr id="5" name="Google Shape;73;p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890951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Plenary Sessions</a:t>
            </a:r>
            <a:endParaRPr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8A570-A198-B447-A584-D1482293C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443"/>
          <a:stretch/>
        </p:blipFill>
        <p:spPr>
          <a:xfrm>
            <a:off x="9612414" y="214661"/>
            <a:ext cx="1944962" cy="1205107"/>
          </a:xfrm>
          <a:prstGeom prst="rect">
            <a:avLst/>
          </a:prstGeom>
        </p:spPr>
      </p:pic>
      <p:sp>
        <p:nvSpPr>
          <p:cNvPr id="7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9" name="Google Shape;76;p3"/>
          <p:cNvSpPr txBox="1">
            <a:spLocks noGrp="1"/>
          </p:cNvSpPr>
          <p:nvPr>
            <p:ph type="ftr" idx="4294967295"/>
          </p:nvPr>
        </p:nvSpPr>
        <p:spPr>
          <a:xfrm>
            <a:off x="2005494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GLRWeek2021.gradelevelreading.net  /  #</a:t>
            </a:r>
            <a:r>
              <a:rPr lang="en-US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GLRKeepers</a:t>
            </a:r>
            <a:r>
              <a:rPr lang="en-US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21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DCCC7-F930-4A4B-9BE3-90C7205E4F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A3615-1119-D449-97B1-058DD239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73;p3"/>
          <p:cNvSpPr txBox="1">
            <a:spLocks/>
          </p:cNvSpPr>
          <p:nvPr/>
        </p:nvSpPr>
        <p:spPr>
          <a:xfrm>
            <a:off x="6721230" y="2422770"/>
            <a:ext cx="5001847" cy="32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00" tIns="45700" rIns="91400" bIns="45700" rtlCol="0" anchor="ctr" anchorCtr="0">
            <a:normAutofit/>
          </a:bodyPr>
          <a:lstStyle>
            <a:lvl1pPr algn="l" defTabSz="121875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  <a:spcBef>
                <a:spcPts val="0"/>
              </a:spcBef>
              <a:buClr>
                <a:srgbClr val="44439B"/>
              </a:buClr>
              <a:buSzPts val="3000"/>
            </a:pPr>
            <a:r>
              <a:rPr lang="en-US" sz="2100" dirty="0">
                <a:solidFill>
                  <a:srgbClr val="505050"/>
                </a:solidFill>
                <a:latin typeface="Arial"/>
              </a:rPr>
              <a:t>GLRWeek2021.gradelevelreading.net</a:t>
            </a:r>
          </a:p>
          <a:p>
            <a:pPr>
              <a:lnSpc>
                <a:spcPts val="3300"/>
              </a:lnSpc>
              <a:spcBef>
                <a:spcPts val="0"/>
              </a:spcBef>
              <a:buClr>
                <a:srgbClr val="44439B"/>
              </a:buClr>
              <a:buSzPts val="3000"/>
            </a:pPr>
            <a:endParaRPr lang="en-US" sz="2200" dirty="0">
              <a:solidFill>
                <a:srgbClr val="505050"/>
              </a:solidFill>
              <a:latin typeface="Arial"/>
            </a:endParaRPr>
          </a:p>
          <a:p>
            <a:pPr>
              <a:lnSpc>
                <a:spcPts val="3300"/>
              </a:lnSpc>
              <a:spcBef>
                <a:spcPts val="0"/>
              </a:spcBef>
              <a:buClr>
                <a:srgbClr val="44439B"/>
              </a:buClr>
              <a:buSzPts val="3000"/>
            </a:pPr>
            <a:r>
              <a:rPr lang="en-US" sz="2400" dirty="0">
                <a:solidFill>
                  <a:srgbClr val="505050"/>
                </a:solidFill>
                <a:latin typeface="Arial"/>
              </a:rPr>
              <a:t>Share in the Chat and connect with @Readingby3rd </a:t>
            </a:r>
            <a:r>
              <a:rPr lang="en-US" sz="2400" dirty="0" err="1">
                <a:solidFill>
                  <a:srgbClr val="505050"/>
                </a:solidFill>
                <a:latin typeface="Arial"/>
              </a:rPr>
              <a:t>onTwitter</a:t>
            </a:r>
            <a:r>
              <a:rPr lang="en-US" sz="2400" dirty="0">
                <a:solidFill>
                  <a:srgbClr val="505050"/>
                </a:solidFill>
                <a:latin typeface="Arial"/>
              </a:rPr>
              <a:t> and #</a:t>
            </a:r>
            <a:r>
              <a:rPr lang="en-US" sz="2400" dirty="0" err="1">
                <a:solidFill>
                  <a:srgbClr val="505050"/>
                </a:solidFill>
                <a:latin typeface="Arial"/>
              </a:rPr>
              <a:t>CampaignforGLR</a:t>
            </a:r>
            <a:r>
              <a:rPr lang="en-US" sz="2400" dirty="0">
                <a:solidFill>
                  <a:srgbClr val="505050"/>
                </a:solidFill>
                <a:latin typeface="Arial"/>
              </a:rPr>
              <a:t> on Facebook</a:t>
            </a:r>
            <a:br>
              <a:rPr lang="en-US" sz="2400" dirty="0">
                <a:solidFill>
                  <a:srgbClr val="505050"/>
                </a:solidFill>
                <a:latin typeface="Arial"/>
              </a:rPr>
            </a:br>
            <a:r>
              <a:rPr lang="en-US" sz="2400" dirty="0">
                <a:solidFill>
                  <a:srgbClr val="505050"/>
                </a:solidFill>
                <a:latin typeface="Arial"/>
              </a:rPr>
              <a:t> to share #</a:t>
            </a:r>
            <a:r>
              <a:rPr lang="en-US" sz="2400" dirty="0" err="1">
                <a:solidFill>
                  <a:srgbClr val="505050"/>
                </a:solidFill>
                <a:latin typeface="Arial"/>
              </a:rPr>
              <a:t>GLRKeepers</a:t>
            </a:r>
            <a:r>
              <a:rPr lang="en-US" sz="2400" dirty="0">
                <a:solidFill>
                  <a:srgbClr val="505050"/>
                </a:solidFill>
                <a:latin typeface="Arial"/>
              </a:rPr>
              <a:t>!</a:t>
            </a:r>
            <a:endParaRPr lang="en-US" sz="2400" dirty="0">
              <a:solidFill>
                <a:srgbClr val="4443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7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97760C-32B3-0D46-89D6-B82FD9839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6104B-2A68-0C44-9356-A36CCCEE504D}"/>
              </a:ext>
            </a:extLst>
          </p:cNvPr>
          <p:cNvSpPr txBox="1"/>
          <p:nvPr/>
        </p:nvSpPr>
        <p:spPr>
          <a:xfrm>
            <a:off x="5116830" y="2263140"/>
            <a:ext cx="5672138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Meeting the Moment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500" dirty="0">
                <a:solidFill>
                  <a:schemeClr val="tx2"/>
                </a:solidFill>
              </a:rPr>
              <a:t>Accelerating Equitable Recovery </a:t>
            </a:r>
            <a:r>
              <a:rPr lang="en-US" sz="1500" b="1" i="1" dirty="0">
                <a:solidFill>
                  <a:schemeClr val="tx2"/>
                </a:solidFill>
              </a:rPr>
              <a:t>and</a:t>
            </a:r>
            <a:r>
              <a:rPr lang="en-US" sz="1500" dirty="0">
                <a:solidFill>
                  <a:schemeClr val="tx2"/>
                </a:solidFill>
              </a:rPr>
              <a:t> Transformative Change</a:t>
            </a:r>
          </a:p>
          <a:p>
            <a:pPr>
              <a:spcBef>
                <a:spcPts val="2000"/>
              </a:spcBef>
            </a:pPr>
            <a:r>
              <a:rPr lang="en-US" sz="1300" i="1" dirty="0">
                <a:solidFill>
                  <a:schemeClr val="bg2"/>
                </a:solidFill>
              </a:rPr>
              <a:t>Co-Sponsored with Education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93D6D-82F5-9441-A2FC-34EA99FE8E23}"/>
              </a:ext>
            </a:extLst>
          </p:cNvPr>
          <p:cNvSpPr txBox="1"/>
          <p:nvPr/>
        </p:nvSpPr>
        <p:spPr>
          <a:xfrm>
            <a:off x="5118735" y="4388168"/>
            <a:ext cx="39290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Tuesday, July 27, 3–4 PM ET</a:t>
            </a:r>
          </a:p>
        </p:txBody>
      </p:sp>
      <p:sp>
        <p:nvSpPr>
          <p:cNvPr id="12" name="Google Shape;98;p5">
            <a:extLst>
              <a:ext uri="{FF2B5EF4-FFF2-40B4-BE49-F238E27FC236}">
                <a16:creationId xmlns:a16="http://schemas.microsoft.com/office/drawing/2014/main" id="{094A6598-7F1B-E841-B1D7-9F354F2CE74F}"/>
              </a:ext>
            </a:extLst>
          </p:cNvPr>
          <p:cNvSpPr txBox="1"/>
          <p:nvPr/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GLRWeek2021.gradelevelreading.net  /  #</a:t>
            </a:r>
            <a:r>
              <a:rPr lang="en-US" sz="1000" b="0" i="0" u="none" strike="noStrike" cap="none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GLRKeepers</a:t>
            </a:r>
            <a:endParaRPr sz="1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78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2885452" y="1457381"/>
            <a:ext cx="3224107" cy="110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John Gomperts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Fellow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Campaign for Grade-Level Reading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2885452" y="3131589"/>
            <a:ext cx="3073275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Co-Discussant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Linda Darling-Hammond, Ed.D.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and CEO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Policy Institute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2879734" y="4763600"/>
            <a:ext cx="2226063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Co-Discussant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 Khan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Founder and CEO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Khan Academy</a:t>
            </a:r>
            <a:endParaRPr/>
          </a:p>
        </p:txBody>
      </p:sp>
      <p:pic>
        <p:nvPicPr>
          <p:cNvPr id="90" name="Google Shape;90;p5" descr="John Gomper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263" y="1046954"/>
            <a:ext cx="1371600" cy="125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 descr="Linda Darling-Hammon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263" y="2697624"/>
            <a:ext cx="1371600" cy="125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 descr="Sal Kha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8263" y="4343205"/>
            <a:ext cx="1371600" cy="125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Karen Map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6949" y="1046954"/>
            <a:ext cx="1371600" cy="125514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 txBox="1"/>
          <p:nvPr/>
        </p:nvSpPr>
        <p:spPr>
          <a:xfrm>
            <a:off x="8228721" y="1232484"/>
            <a:ext cx="3353678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Co-Discussant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Karen Mapp, Ed.D.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Director, Education Policy and Management Masters Program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Harvard Graduate School of Education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5" descr="Rey Saldana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6949" y="2697624"/>
            <a:ext cx="1371600" cy="12551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8228721" y="3131589"/>
            <a:ext cx="2282072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Co-Discussant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Rey Saldaña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and CEO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 In Schools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GLRWeek2021.gradelevelreading.net  /  #</a:t>
            </a:r>
            <a:r>
              <a:rPr lang="en-US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GLRKeepers</a:t>
            </a:r>
            <a:endParaRPr sz="1200" b="0" i="0" u="none" strike="noStrike" cap="none" dirty="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2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CED7-91C8-F74A-94F5-A8DB1955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8615-354D-AC4A-9AB1-FA908A35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visit the Sessions Recordings page to view the video with our featured speakers</a:t>
            </a:r>
          </a:p>
        </p:txBody>
      </p:sp>
    </p:spTree>
    <p:extLst>
      <p:ext uri="{BB962C8B-B14F-4D97-AF65-F5344CB8AC3E}">
        <p14:creationId xmlns:p14="http://schemas.microsoft.com/office/powerpoint/2010/main" val="841847426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NEW2017_GLR_theme">
      <a:dk1>
        <a:sysClr val="windowText" lastClr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398</Words>
  <Application>Microsoft Macintosh PowerPoint</Application>
  <PresentationFormat>Widescreen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 New</vt:lpstr>
      <vt:lpstr>Noto Sans Symbols</vt:lpstr>
      <vt:lpstr>Wingdings</vt:lpstr>
      <vt:lpstr>9_Office Theme</vt:lpstr>
      <vt:lpstr>10_Office Theme</vt:lpstr>
      <vt:lpstr>Plenary Title Goes Here</vt:lpstr>
      <vt:lpstr>PowerPoint Presentation</vt:lpstr>
      <vt:lpstr>Plenary Sessions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Venkateswaran, Nitya</dc:creator>
  <cp:lastModifiedBy>Rebecca Wheeler</cp:lastModifiedBy>
  <cp:revision>51</cp:revision>
  <dcterms:modified xsi:type="dcterms:W3CDTF">2021-07-28T14:02:12Z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0x01010046AB6292B8355141B00B3AEAAA3652E4</vt:lpwstr>
  </property>
</Properties>
</file>