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69" r:id="rId3"/>
    <p:sldMasterId id="2147483678" r:id="rId4"/>
    <p:sldMasterId id="2147483687" r:id="rId5"/>
  </p:sldMasterIdLst>
  <p:notesMasterIdLst>
    <p:notesMasterId r:id="rId36"/>
  </p:notesMasterIdLst>
  <p:sldIdLst>
    <p:sldId id="4264" r:id="rId6"/>
    <p:sldId id="4267" r:id="rId7"/>
    <p:sldId id="4268" r:id="rId8"/>
    <p:sldId id="4274" r:id="rId9"/>
    <p:sldId id="4270" r:id="rId10"/>
    <p:sldId id="4271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4272" r:id="rId31"/>
    <p:sldId id="278" r:id="rId32"/>
    <p:sldId id="4260" r:id="rId33"/>
    <p:sldId id="4275" r:id="rId34"/>
    <p:sldId id="4262" r:id="rId35"/>
  </p:sldIdLst>
  <p:sldSz cx="12192000" cy="6858000"/>
  <p:notesSz cx="6858000" cy="9144000"/>
  <p:embeddedFontLs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YY0m2iUCseqJLr3HclZHEms5P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632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54015e31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e54015e3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645e0cbc3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e645e0cbc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552fc0a03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e552fc0a0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64c77ead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e64c77ea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64c77ead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e64c77ead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64c77eadf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e64c77ead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64c77eadf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e64c77ead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5d338fa5b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e5d338fa5b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5db03d5e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Background: (Jake)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Review of reasons matrix was developed.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Survey sent to all collaborators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Gathered feedback and began to build out a matrix to make it a resource that all organizations can leverage.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Presentation: (Kiarra)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Present draft, working version of matrix to date.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Explain layout (3 legs plus Digital Navigator section).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Purpose of matrix: to provide a “go-to” resource or “one stop shop” for organizations to use in identifying resources and partners who can help meet their constituents’ needs. 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Helps identify existing gaps in the region to help organizations, foundations, and different individuals see what areas really need support.</a:t>
            </a:r>
            <a:endParaRPr/>
          </a:p>
        </p:txBody>
      </p:sp>
      <p:sp>
        <p:nvSpPr>
          <p:cNvPr id="238" name="Google Shape;238;ge5db03d5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16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4622eff21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b="1">
                <a:highlight>
                  <a:srgbClr val="F0F0E6"/>
                </a:highlight>
                <a:latin typeface="Verdana"/>
                <a:ea typeface="Verdana"/>
                <a:cs typeface="Verdana"/>
                <a:sym typeface="Verdana"/>
              </a:rPr>
              <a:t>Pew Research Center</a:t>
            </a:r>
            <a:endParaRPr sz="1150" b="1">
              <a:highlight>
                <a:srgbClr val="F0F0E6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b="1">
                <a:highlight>
                  <a:srgbClr val="F0F0E6"/>
                </a:highlight>
                <a:latin typeface="Verdana"/>
                <a:ea typeface="Verdana"/>
                <a:cs typeface="Verdana"/>
                <a:sym typeface="Verdana"/>
              </a:rPr>
              <a:t>Worries about life in 2025</a:t>
            </a:r>
            <a:endParaRPr sz="1150" b="1">
              <a:highlight>
                <a:srgbClr val="F0F0E6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2159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latin typeface="Verdana"/>
                <a:ea typeface="Verdana"/>
                <a:cs typeface="Verdana"/>
                <a:sym typeface="Verdana"/>
              </a:rPr>
              <a:t>Inequality and injustice are magnified</a:t>
            </a:r>
            <a:endParaRPr sz="1150">
              <a:latin typeface="Verdana"/>
              <a:ea typeface="Verdana"/>
              <a:cs typeface="Verdana"/>
              <a:sym typeface="Verdana"/>
            </a:endParaRPr>
          </a:p>
          <a:p>
            <a:pPr marL="2159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latin typeface="Verdana"/>
                <a:ea typeface="Verdana"/>
                <a:cs typeface="Verdana"/>
                <a:sym typeface="Verdana"/>
              </a:rPr>
              <a:t>As risk grows, security must also; </a:t>
            </a:r>
            <a:endParaRPr sz="1150">
              <a:latin typeface="Verdana"/>
              <a:ea typeface="Verdana"/>
              <a:cs typeface="Verdana"/>
              <a:sym typeface="Verdana"/>
            </a:endParaRPr>
          </a:p>
          <a:p>
            <a:pPr marL="2159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latin typeface="Verdana"/>
                <a:ea typeface="Verdana"/>
                <a:cs typeface="Verdana"/>
                <a:sym typeface="Verdana"/>
              </a:rPr>
              <a:t>privacy falls and authoritarianism rises</a:t>
            </a:r>
            <a:endParaRPr sz="1150">
              <a:latin typeface="Verdana"/>
              <a:ea typeface="Verdana"/>
              <a:cs typeface="Verdana"/>
              <a:sym typeface="Verdana"/>
            </a:endParaRPr>
          </a:p>
          <a:p>
            <a:pPr marL="2159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latin typeface="Verdana"/>
                <a:ea typeface="Verdana"/>
                <a:cs typeface="Verdana"/>
                <a:sym typeface="Verdana"/>
              </a:rPr>
              <a:t>Threats to work will intensify from automation, artificial intelligence, robotics and globalization</a:t>
            </a:r>
            <a:endParaRPr sz="1150">
              <a:latin typeface="Verdana"/>
              <a:ea typeface="Verdana"/>
              <a:cs typeface="Verdana"/>
              <a:sym typeface="Verdana"/>
            </a:endParaRPr>
          </a:p>
          <a:p>
            <a:pPr marL="2159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latin typeface="Verdana"/>
                <a:ea typeface="Verdana"/>
                <a:cs typeface="Verdana"/>
                <a:sym typeface="Verdana"/>
              </a:rPr>
              <a:t>Misinformation will be rampant</a:t>
            </a:r>
            <a:endParaRPr sz="1150">
              <a:latin typeface="Verdana"/>
              <a:ea typeface="Verdana"/>
              <a:cs typeface="Verdana"/>
              <a:sym typeface="Verdana"/>
            </a:endParaRPr>
          </a:p>
          <a:p>
            <a:pPr marL="2159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latin typeface="Verdana"/>
                <a:ea typeface="Verdana"/>
                <a:cs typeface="Verdana"/>
                <a:sym typeface="Verdana"/>
              </a:rPr>
              <a:t>People’s mental health will be challenged</a:t>
            </a:r>
            <a:endParaRPr/>
          </a:p>
        </p:txBody>
      </p:sp>
      <p:sp>
        <p:nvSpPr>
          <p:cNvPr id="253" name="Google Shape;253;ge4622eff2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4622eff2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4622eff21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marR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3A0C0"/>
              </a:buClr>
              <a:buSzPts val="1400"/>
              <a:buFont typeface="Courier New"/>
              <a:buChar char="o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empathic, independent self-starter, responsive, solutions-oriented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e4622eff21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4622eff2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4622eff21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13A0C0"/>
              </a:buClr>
              <a:buSzPts val="1400"/>
              <a:buFont typeface="Courier New"/>
              <a:buChar char="o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TPF became interested in supporting the Digital Navigator pilot because trainees would be able to address the three legs of the digital access stool - connectivity, devices, and training - for participating orgs and the larger community</a:t>
            </a:r>
            <a:endParaRPr sz="1400"/>
          </a:p>
        </p:txBody>
      </p:sp>
      <p:sp>
        <p:nvSpPr>
          <p:cNvPr id="269" name="Google Shape;269;ge4622eff21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552fc0a03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e552fc0a0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10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41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3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87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92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4622eff2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e4622eff2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5d338fa5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e5d338fa5b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e5d338fa5b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5d338fa5b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1200"/>
              <a:buChar char="•"/>
            </a:pPr>
            <a:r>
              <a:rPr lang="en-US"/>
              <a:t>Covid-19 Impacts on individuals, organizations &amp; communities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1200"/>
              <a:buChar char="•"/>
            </a:pPr>
            <a:r>
              <a:rPr lang="en-US"/>
              <a:t>June 2020</a:t>
            </a:r>
            <a:endParaRPr/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1200"/>
              <a:buFont typeface="Courier New"/>
              <a:buChar char="o"/>
            </a:pPr>
            <a:r>
              <a:rPr lang="en-US"/>
              <a:t>Digital Access for All initiative emerges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1200"/>
              <a:buChar char="•"/>
            </a:pPr>
            <a:r>
              <a:rPr lang="en-US"/>
              <a:t>A focus on ALICE households and digital access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1200"/>
              <a:buChar char="•"/>
            </a:pPr>
            <a:r>
              <a:rPr lang="en-US"/>
              <a:t>Impacts on business, non-profits, government &amp; education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1200"/>
              <a:buChar char="•"/>
            </a:pPr>
            <a:r>
              <a:rPr lang="en-US"/>
              <a:t>Three essential elements: Connectivity, Devices, Skills/Support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5BC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e5d338fa5b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5d338fa5b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e5d338fa5b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645e0cbc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e645e0cb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485" y="17677"/>
            <a:ext cx="11744515" cy="24154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>
            <a:spLocks noGrp="1"/>
          </p:cNvSpPr>
          <p:nvPr>
            <p:ph type="ctrTitle"/>
          </p:nvPr>
        </p:nvSpPr>
        <p:spPr>
          <a:xfrm>
            <a:off x="1428874" y="2630097"/>
            <a:ext cx="9144000" cy="135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6000"/>
              <a:buFont typeface="Arial"/>
              <a:buNone/>
              <a:defRPr sz="6000">
                <a:solidFill>
                  <a:srgbClr val="1D75B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ubTitle" idx="1"/>
          </p:nvPr>
        </p:nvSpPr>
        <p:spPr>
          <a:xfrm>
            <a:off x="1428874" y="43898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1"/>
          <p:cNvSpPr/>
          <p:nvPr/>
        </p:nvSpPr>
        <p:spPr>
          <a:xfrm>
            <a:off x="0" y="5903495"/>
            <a:ext cx="12191999" cy="954505"/>
          </a:xfrm>
          <a:prstGeom prst="rect">
            <a:avLst/>
          </a:prstGeom>
          <a:solidFill>
            <a:srgbClr val="13A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1">
  <p:cSld name="3_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5d338fa5b_0_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400"/>
              <a:buFont typeface="Arial"/>
              <a:buNone/>
              <a:defRPr b="1">
                <a:solidFill>
                  <a:srgbClr val="13A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e5d338fa5b_0_103"/>
          <p:cNvSpPr/>
          <p:nvPr/>
        </p:nvSpPr>
        <p:spPr>
          <a:xfrm>
            <a:off x="513347" y="361945"/>
            <a:ext cx="10840500" cy="1323000"/>
          </a:xfrm>
          <a:prstGeom prst="rect">
            <a:avLst/>
          </a:prstGeom>
          <a:noFill/>
          <a:ln w="76200" cap="flat" cmpd="sng">
            <a:solidFill>
              <a:srgbClr val="1D75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e5d338fa5b_0_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98" y="0"/>
            <a:ext cx="2105002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e5d338fa5b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2430" y="361945"/>
            <a:ext cx="1578733" cy="13381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e5d338fa5b_0_103"/>
          <p:cNvSpPr/>
          <p:nvPr/>
        </p:nvSpPr>
        <p:spPr>
          <a:xfrm>
            <a:off x="-2286" y="0"/>
            <a:ext cx="838200" cy="6858000"/>
          </a:xfrm>
          <a:prstGeom prst="rect">
            <a:avLst/>
          </a:prstGeom>
          <a:solidFill>
            <a:schemeClr val="accent1">
              <a:alpha val="2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e5d338fa5b_0_103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4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5BC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A0C0"/>
              </a:buClr>
              <a:buSzPts val="2400"/>
              <a:buFont typeface="Courier New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C64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0" name="Google Shape;100;ge5d338fa5b_0_103"/>
          <p:cNvGrpSpPr/>
          <p:nvPr/>
        </p:nvGrpSpPr>
        <p:grpSpPr>
          <a:xfrm>
            <a:off x="835914" y="6330536"/>
            <a:ext cx="11140645" cy="662630"/>
            <a:chOff x="835914" y="6330536"/>
            <a:chExt cx="11140645" cy="662630"/>
          </a:xfrm>
        </p:grpSpPr>
        <p:cxnSp>
          <p:nvCxnSpPr>
            <p:cNvPr id="101" name="Google Shape;101;ge5d338fa5b_0_103"/>
            <p:cNvCxnSpPr/>
            <p:nvPr/>
          </p:nvCxnSpPr>
          <p:spPr>
            <a:xfrm>
              <a:off x="835914" y="6645275"/>
              <a:ext cx="10768200" cy="0"/>
            </a:xfrm>
            <a:prstGeom prst="straightConnector1">
              <a:avLst/>
            </a:prstGeom>
            <a:noFill/>
            <a:ln w="41275" cap="flat" cmpd="thickThin">
              <a:solidFill>
                <a:srgbClr val="1D75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2" name="Google Shape;102;ge5d338fa5b_0_10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13929" y="6330536"/>
              <a:ext cx="662630" cy="6626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ge5d338fa5b_0_10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108BD5-0117-E24B-B1D3-D76A8C6B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8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81000" algn="l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64045" algn="l">
              <a:spcBef>
                <a:spcPts val="800"/>
              </a:spcBef>
              <a:spcAft>
                <a:spcPts val="0"/>
              </a:spcAft>
              <a:buSzPts val="2133"/>
              <a:buChar char="o"/>
              <a:defRPr sz="2133"/>
            </a:lvl3pPr>
            <a:lvl4pPr marL="1828800" lvl="3" indent="-347154" algn="l">
              <a:spcBef>
                <a:spcPts val="800"/>
              </a:spcBef>
              <a:spcAft>
                <a:spcPts val="0"/>
              </a:spcAft>
              <a:buSzPts val="1867"/>
              <a:buChar char="▪"/>
              <a:defRPr sz="1867"/>
            </a:lvl4pPr>
            <a:lvl5pPr marL="2286000" lvl="4" indent="-323443" algn="l">
              <a:spcBef>
                <a:spcPts val="800"/>
              </a:spcBef>
              <a:spcAft>
                <a:spcPts val="0"/>
              </a:spcAft>
              <a:buSzPts val="1494"/>
              <a:buChar char="⮚"/>
              <a:defRPr sz="1867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27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406400" algn="l">
              <a:spcBef>
                <a:spcPts val="8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97954" algn="l">
              <a:spcBef>
                <a:spcPts val="800"/>
              </a:spcBef>
              <a:spcAft>
                <a:spcPts val="0"/>
              </a:spcAft>
              <a:buSzPts val="2667"/>
              <a:buChar char="o"/>
              <a:defRPr sz="2667"/>
            </a:lvl3pPr>
            <a:lvl4pPr marL="1828800" lvl="3" indent="-381000" algn="l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406400" algn="l">
              <a:spcBef>
                <a:spcPts val="8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97954" algn="l">
              <a:spcBef>
                <a:spcPts val="800"/>
              </a:spcBef>
              <a:spcAft>
                <a:spcPts val="0"/>
              </a:spcAft>
              <a:buSzPts val="2667"/>
              <a:buChar char="o"/>
              <a:defRPr sz="2667"/>
            </a:lvl3pPr>
            <a:lvl4pPr marL="1828800" lvl="3" indent="-381000" algn="l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17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67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800"/>
              </a:spcBef>
              <a:spcAft>
                <a:spcPts val="0"/>
              </a:spcAft>
              <a:buSzPts val="1706"/>
              <a:buChar char="⮚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67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800"/>
              </a:spcBef>
              <a:spcAft>
                <a:spcPts val="0"/>
              </a:spcAft>
              <a:buSzPts val="1706"/>
              <a:buChar char="⮚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85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274"/>
              </a:buClr>
              <a:buSzPts val="3200"/>
              <a:buFont typeface="Arial"/>
              <a:buNone/>
              <a:defRPr sz="3200" b="0">
                <a:solidFill>
                  <a:srgbClr val="33327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23443" algn="l">
              <a:spcBef>
                <a:spcPts val="800"/>
              </a:spcBef>
              <a:spcAft>
                <a:spcPts val="0"/>
              </a:spcAft>
              <a:buSzPts val="1494"/>
              <a:buChar char="⮚"/>
              <a:defRPr sz="18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186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330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67"/>
              <a:buFont typeface="Arial"/>
              <a:buNone/>
              <a:defRPr sz="2667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120"/>
              <a:buFont typeface="Arial"/>
              <a:buNone/>
              <a:defRPr sz="42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67"/>
              <a:buFont typeface="Noto Sans Symbols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4"/>
              <a:buFont typeface="Noto Sans Symbols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186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43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837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ACE3C3-3DE5-394B-992B-CB11A4079B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7/28/21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50"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4443" y="5926864"/>
            <a:ext cx="9767148" cy="3651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GLRWeek2021.gradelevelreading.net  /  #</a:t>
            </a:r>
            <a:r>
              <a:rPr lang="en-US" dirty="0" err="1">
                <a:solidFill>
                  <a:srgbClr val="FFFFFF"/>
                </a:solidFill>
              </a:rPr>
              <a:t>GLRKeepers</a:t>
            </a:r>
            <a:r>
              <a:rPr lang="en-US" dirty="0">
                <a:solidFill>
                  <a:srgbClr val="FFFFFF"/>
                </a:solidFill>
              </a:rPr>
              <a:t>  /  #</a:t>
            </a:r>
            <a:r>
              <a:rPr lang="en-US" dirty="0" err="1">
                <a:solidFill>
                  <a:srgbClr val="FFFFFF"/>
                </a:solidFill>
              </a:rPr>
              <a:t>GLReading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525" y="290217"/>
            <a:ext cx="9314587" cy="2271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01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108BD5-0117-E24B-B1D3-D76A8C6B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76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E2AC53-4186-E944-B1A5-68B28C8E6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29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400"/>
              <a:buFont typeface="Arial"/>
              <a:buNone/>
              <a:defRPr b="1">
                <a:solidFill>
                  <a:srgbClr val="13A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/>
          <p:nvPr/>
        </p:nvSpPr>
        <p:spPr>
          <a:xfrm>
            <a:off x="513347" y="361945"/>
            <a:ext cx="10840453" cy="1322998"/>
          </a:xfrm>
          <a:prstGeom prst="rect">
            <a:avLst/>
          </a:prstGeom>
          <a:noFill/>
          <a:ln w="76200" cap="flat" cmpd="sng">
            <a:solidFill>
              <a:srgbClr val="1D75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98" y="0"/>
            <a:ext cx="2105002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2430" y="361945"/>
            <a:ext cx="1578733" cy="13381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2"/>
          <p:cNvSpPr/>
          <p:nvPr/>
        </p:nvSpPr>
        <p:spPr>
          <a:xfrm>
            <a:off x="-2286" y="0"/>
            <a:ext cx="838200" cy="6858000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22"/>
          <p:cNvCxnSpPr/>
          <p:nvPr/>
        </p:nvCxnSpPr>
        <p:spPr>
          <a:xfrm>
            <a:off x="835914" y="6645275"/>
            <a:ext cx="10768257" cy="0"/>
          </a:xfrm>
          <a:prstGeom prst="straightConnector1">
            <a:avLst/>
          </a:prstGeom>
          <a:noFill/>
          <a:ln w="41275" cap="flat" cmpd="thickThin">
            <a:solidFill>
              <a:srgbClr val="1D75B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3929" y="6330536"/>
            <a:ext cx="662630" cy="6626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337" cy="45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5BC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A0C0"/>
              </a:buClr>
              <a:buSzPts val="2400"/>
              <a:buFont typeface="Courier New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C64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/>
          <p:nvPr/>
        </p:nvSpPr>
        <p:spPr>
          <a:xfrm>
            <a:off x="3511097" y="6276030"/>
            <a:ext cx="51098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D75BC"/>
                </a:solidFill>
                <a:latin typeface="Arial"/>
                <a:ea typeface="Arial"/>
                <a:cs typeface="Arial"/>
                <a:sym typeface="Arial"/>
              </a:rPr>
              <a:t>@ThePattersonFdn	#DigitalAccessForAll</a:t>
            </a:r>
            <a:endParaRPr sz="1800" b="0" i="0" u="none" strike="noStrike" cap="none">
              <a:solidFill>
                <a:srgbClr val="1D75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00CCDE-BC93-B042-819B-8FFF180353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15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D0D45C-4050-D942-AF1E-288A50A3D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36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2CAE-94AA-7E4C-ABB4-28D3EA4E6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64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0">
                <a:solidFill>
                  <a:srgbClr val="3332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E80FB2-5287-5342-8148-6A9FA7661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75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363" indent="0">
              <a:buNone/>
              <a:defRPr sz="3733"/>
            </a:lvl2pPr>
            <a:lvl3pPr marL="1218750" indent="0">
              <a:buNone/>
              <a:defRPr sz="3200"/>
            </a:lvl3pPr>
            <a:lvl4pPr marL="1828120" indent="0">
              <a:buNone/>
              <a:defRPr sz="2667"/>
            </a:lvl4pPr>
            <a:lvl5pPr marL="2437498" indent="0">
              <a:buNone/>
              <a:defRPr sz="2667"/>
            </a:lvl5pPr>
            <a:lvl6pPr marL="3046860" indent="0">
              <a:buNone/>
              <a:defRPr sz="2667"/>
            </a:lvl6pPr>
            <a:lvl7pPr marL="3656223" indent="0">
              <a:buNone/>
              <a:defRPr sz="2667"/>
            </a:lvl7pPr>
            <a:lvl8pPr marL="4265600" indent="0">
              <a:buNone/>
              <a:defRPr sz="2667"/>
            </a:lvl8pPr>
            <a:lvl9pPr marL="4874971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4C5FCE-DEF7-B346-B1A4-2696D58E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4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837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ACE3C3-3DE5-394B-992B-CB11A4079B4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7/28/21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50"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4443" y="5926864"/>
            <a:ext cx="9767148" cy="3651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GLRWeek2021.gradelevelreading.net  /  #</a:t>
            </a:r>
            <a:r>
              <a:rPr lang="en-US" dirty="0" err="1">
                <a:solidFill>
                  <a:srgbClr val="FFFFFF"/>
                </a:solidFill>
              </a:rPr>
              <a:t>GLRKeepers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525" y="290217"/>
            <a:ext cx="9314587" cy="2271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575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108BD5-0117-E24B-B1D3-D76A8C6B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endParaRPr lang="en-US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04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E2AC53-4186-E944-B1A5-68B28C8E6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41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00CCDE-BC93-B042-819B-8FFF180353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2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D0D45C-4050-D942-AF1E-288A50A3D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4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400"/>
              <a:buFont typeface="Arial"/>
              <a:buNone/>
              <a:defRPr b="1" i="0">
                <a:solidFill>
                  <a:srgbClr val="13A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337" cy="45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5BC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A0C0"/>
              </a:buClr>
              <a:buSzPts val="2400"/>
              <a:buFont typeface="Courier New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C64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/>
          <p:nvPr/>
        </p:nvSpPr>
        <p:spPr>
          <a:xfrm>
            <a:off x="513347" y="361945"/>
            <a:ext cx="10840453" cy="1322998"/>
          </a:xfrm>
          <a:prstGeom prst="rect">
            <a:avLst/>
          </a:prstGeom>
          <a:noFill/>
          <a:ln w="76200" cap="flat" cmpd="sng">
            <a:solidFill>
              <a:srgbClr val="1D75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98" y="0"/>
            <a:ext cx="2105002" cy="14489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3"/>
          <p:cNvSpPr/>
          <p:nvPr/>
        </p:nvSpPr>
        <p:spPr>
          <a:xfrm>
            <a:off x="1" y="0"/>
            <a:ext cx="833634" cy="6858000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23"/>
          <p:cNvCxnSpPr/>
          <p:nvPr/>
        </p:nvCxnSpPr>
        <p:spPr>
          <a:xfrm>
            <a:off x="835914" y="6645275"/>
            <a:ext cx="10768257" cy="0"/>
          </a:xfrm>
          <a:prstGeom prst="straightConnector1">
            <a:avLst/>
          </a:prstGeom>
          <a:noFill/>
          <a:ln w="41275" cap="flat" cmpd="thickThin">
            <a:solidFill>
              <a:srgbClr val="1D75B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" name="Google Shape;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3929" y="6330536"/>
            <a:ext cx="662630" cy="66263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/>
          <p:nvPr/>
        </p:nvSpPr>
        <p:spPr>
          <a:xfrm>
            <a:off x="3511097" y="6276030"/>
            <a:ext cx="51098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D75BC"/>
                </a:solidFill>
                <a:latin typeface="Arial"/>
                <a:ea typeface="Arial"/>
                <a:cs typeface="Arial"/>
                <a:sym typeface="Arial"/>
              </a:rPr>
              <a:t>@ThePattersonFdn	#DigitalAccessForAll</a:t>
            </a:r>
            <a:endParaRPr sz="1800" b="0" i="0" u="none" strike="noStrike" cap="none">
              <a:solidFill>
                <a:srgbClr val="1D75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2CAE-94AA-7E4C-ABB4-28D3EA4E6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82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0">
                <a:solidFill>
                  <a:srgbClr val="3332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E80FB2-5287-5342-8148-6A9FA7661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7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363" indent="0">
              <a:buNone/>
              <a:defRPr sz="3733"/>
            </a:lvl2pPr>
            <a:lvl3pPr marL="1218750" indent="0">
              <a:buNone/>
              <a:defRPr sz="3200"/>
            </a:lvl3pPr>
            <a:lvl4pPr marL="1828120" indent="0">
              <a:buNone/>
              <a:defRPr sz="2667"/>
            </a:lvl4pPr>
            <a:lvl5pPr marL="2437498" indent="0">
              <a:buNone/>
              <a:defRPr sz="2667"/>
            </a:lvl5pPr>
            <a:lvl6pPr marL="3046860" indent="0">
              <a:buNone/>
              <a:defRPr sz="2667"/>
            </a:lvl6pPr>
            <a:lvl7pPr marL="3656223" indent="0">
              <a:buNone/>
              <a:defRPr sz="2667"/>
            </a:lvl7pPr>
            <a:lvl8pPr marL="4265600" indent="0">
              <a:buNone/>
              <a:defRPr sz="2667"/>
            </a:lvl8pPr>
            <a:lvl9pPr marL="4874971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4C5FCE-DEF7-B346-B1A4-2696D58E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01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108BD5-0117-E24B-B1D3-D76A8C6B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sz="1200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46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E2AC53-4186-E944-B1A5-68B28C8E6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17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00CCDE-BC93-B042-819B-8FFF180353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sz="1200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70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D0D45C-4050-D942-AF1E-288A50A3D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sz="1200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2CAE-94AA-7E4C-ABB4-28D3EA4E6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sz="1200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45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0">
                <a:solidFill>
                  <a:srgbClr val="3332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E80FB2-5287-5342-8148-6A9FA7661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64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363" indent="0">
              <a:buNone/>
              <a:defRPr sz="3733"/>
            </a:lvl2pPr>
            <a:lvl3pPr marL="1218750" indent="0">
              <a:buNone/>
              <a:defRPr sz="3200"/>
            </a:lvl3pPr>
            <a:lvl4pPr marL="1828120" indent="0">
              <a:buNone/>
              <a:defRPr sz="2667"/>
            </a:lvl4pPr>
            <a:lvl5pPr marL="2437498" indent="0">
              <a:buNone/>
              <a:defRPr sz="2667"/>
            </a:lvl5pPr>
            <a:lvl6pPr marL="3046860" indent="0">
              <a:buNone/>
              <a:defRPr sz="2667"/>
            </a:lvl6pPr>
            <a:lvl7pPr marL="3656223" indent="0">
              <a:buNone/>
              <a:defRPr sz="2667"/>
            </a:lvl7pPr>
            <a:lvl8pPr marL="4265600" indent="0">
              <a:buNone/>
              <a:defRPr sz="2667"/>
            </a:lvl8pPr>
            <a:lvl9pPr marL="4874971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4C5FCE-DEF7-B346-B1A4-2696D58E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202" y="6348111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0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ody - full page">
  <p:cSld name="White body - full 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ctrTitle"/>
          </p:nvPr>
        </p:nvSpPr>
        <p:spPr>
          <a:xfrm>
            <a:off x="847725" y="523875"/>
            <a:ext cx="8391525" cy="64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ubTitle" idx="1"/>
          </p:nvPr>
        </p:nvSpPr>
        <p:spPr>
          <a:xfrm>
            <a:off x="847724" y="1401763"/>
            <a:ext cx="10467975" cy="51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 descr="orangebar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88952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ftr" idx="11"/>
          </p:nvPr>
        </p:nvSpPr>
        <p:spPr>
          <a:xfrm>
            <a:off x="1834443" y="6356352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Courier New"/>
              <a:buChar char="o"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443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94"/>
              <a:buFont typeface="Noto Sans Symbols"/>
              <a:buChar char="⮚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062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bar.pdf">
            <a:extLst>
              <a:ext uri="{FF2B5EF4-FFF2-40B4-BE49-F238E27FC236}">
                <a16:creationId xmlns:a16="http://schemas.microsoft.com/office/drawing/2014/main" id="{CFD96C3E-AAC1-E84B-B4FB-B9458B79CD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4443" y="6356352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 /  #</a:t>
            </a:r>
            <a:r>
              <a:rPr lang="en-US" kern="1200" dirty="0" err="1">
                <a:ea typeface="+mn-ea"/>
                <a:cs typeface="+mn-cs"/>
              </a:rPr>
              <a:t>GLReading</a:t>
            </a:r>
            <a:endParaRPr lang="en-US" kern="1200" dirty="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>
              <a:buClrTx/>
            </a:pPr>
            <a:fld id="{C584E3A1-B994-4B49-A119-057A75EFA18A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218750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 vert="horz" lIns="91412" tIns="45706" rIns="91412" bIns="4570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0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dt="0"/>
  <p:txStyles>
    <p:titleStyle>
      <a:lvl1pPr algn="l" defTabSz="121875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1254" indent="-341254" algn="l" defTabSz="121875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667" kern="1200">
          <a:solidFill>
            <a:schemeClr val="bg2"/>
          </a:solidFill>
          <a:latin typeface="+mn-lt"/>
          <a:ea typeface="+mn-ea"/>
          <a:cs typeface="+mn-cs"/>
        </a:defRPr>
      </a:lvl1pPr>
      <a:lvl2pPr marL="731250" indent="-341254" algn="l" defTabSz="1218750" rtl="0" eaLnBrk="1" latinLnBrk="0" hangingPunct="1"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35931" indent="-304680" algn="l" defTabSz="1218750" rtl="0" eaLnBrk="1" latinLnBrk="0" hangingPunct="1">
        <a:spcBef>
          <a:spcPts val="800"/>
        </a:spcBef>
        <a:buClr>
          <a:schemeClr val="accent2"/>
        </a:buClr>
        <a:buFont typeface="Courier New"/>
        <a:buChar char="o"/>
        <a:defRPr sz="2133" kern="1200">
          <a:solidFill>
            <a:schemeClr val="bg2"/>
          </a:solidFill>
          <a:latin typeface="+mn-lt"/>
          <a:ea typeface="+mn-ea"/>
          <a:cs typeface="+mn-cs"/>
        </a:defRPr>
      </a:lvl3pPr>
      <a:lvl4pPr marL="1462498" indent="-304680" algn="l" defTabSz="1218750" rtl="0" eaLnBrk="1" latinLnBrk="0" hangingPunct="1">
        <a:spcBef>
          <a:spcPts val="800"/>
        </a:spcBef>
        <a:buClr>
          <a:schemeClr val="accent2"/>
        </a:buClr>
        <a:buFont typeface="Wingdings" charset="2"/>
        <a:buChar char="§"/>
        <a:defRPr sz="1867" kern="1200">
          <a:solidFill>
            <a:schemeClr val="bg2"/>
          </a:solidFill>
          <a:latin typeface="+mn-lt"/>
          <a:ea typeface="+mn-ea"/>
          <a:cs typeface="+mn-cs"/>
        </a:defRPr>
      </a:lvl4pPr>
      <a:lvl5pPr marL="1767180" indent="-304680" algn="l" defTabSz="1218750" rtl="0" eaLnBrk="1" latinLnBrk="0" hangingPunct="1">
        <a:spcBef>
          <a:spcPts val="800"/>
        </a:spcBef>
        <a:buClr>
          <a:schemeClr val="accent2"/>
        </a:buClr>
        <a:buSzPct val="80000"/>
        <a:buFont typeface="Wingdings" charset="2"/>
        <a:buChar char="Ø"/>
        <a:defRPr sz="1867" kern="1200">
          <a:solidFill>
            <a:schemeClr val="bg2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bar.pdf">
            <a:extLst>
              <a:ext uri="{FF2B5EF4-FFF2-40B4-BE49-F238E27FC236}">
                <a16:creationId xmlns:a16="http://schemas.microsoft.com/office/drawing/2014/main" id="{CFD96C3E-AAC1-E84B-B4FB-B9458B79CD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4443" y="6356352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defTabSz="1218750">
              <a:buClrTx/>
            </a:pPr>
            <a:r>
              <a:rPr lang="en-US" kern="1200" dirty="0">
                <a:ea typeface="+mn-ea"/>
                <a:cs typeface="+mn-cs"/>
              </a:rPr>
              <a:t>GLRWeek2021.gradelevelreading.net  /  #</a:t>
            </a:r>
            <a:r>
              <a:rPr lang="en-US" kern="1200" dirty="0" err="1">
                <a:ea typeface="+mn-ea"/>
                <a:cs typeface="+mn-cs"/>
              </a:rPr>
              <a:t>GLRKeepers</a:t>
            </a:r>
            <a:r>
              <a:rPr lang="en-US" kern="1200" dirty="0"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>
              <a:buClrTx/>
            </a:pPr>
            <a:fld id="{C584E3A1-B994-4B49-A119-057A75EFA18A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218750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 vert="horz" lIns="91412" tIns="45706" rIns="91412" bIns="4570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50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l" defTabSz="121875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1254" indent="-341254" algn="l" defTabSz="121875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667" kern="1200">
          <a:solidFill>
            <a:schemeClr val="bg2"/>
          </a:solidFill>
          <a:latin typeface="+mn-lt"/>
          <a:ea typeface="+mn-ea"/>
          <a:cs typeface="+mn-cs"/>
        </a:defRPr>
      </a:lvl1pPr>
      <a:lvl2pPr marL="731250" indent="-341254" algn="l" defTabSz="1218750" rtl="0" eaLnBrk="1" latinLnBrk="0" hangingPunct="1"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35931" indent="-304680" algn="l" defTabSz="1218750" rtl="0" eaLnBrk="1" latinLnBrk="0" hangingPunct="1">
        <a:spcBef>
          <a:spcPts val="800"/>
        </a:spcBef>
        <a:buClr>
          <a:schemeClr val="accent2"/>
        </a:buClr>
        <a:buFont typeface="Courier New"/>
        <a:buChar char="o"/>
        <a:defRPr sz="2133" kern="1200">
          <a:solidFill>
            <a:schemeClr val="bg2"/>
          </a:solidFill>
          <a:latin typeface="+mn-lt"/>
          <a:ea typeface="+mn-ea"/>
          <a:cs typeface="+mn-cs"/>
        </a:defRPr>
      </a:lvl3pPr>
      <a:lvl4pPr marL="1462498" indent="-304680" algn="l" defTabSz="1218750" rtl="0" eaLnBrk="1" latinLnBrk="0" hangingPunct="1">
        <a:spcBef>
          <a:spcPts val="800"/>
        </a:spcBef>
        <a:buClr>
          <a:schemeClr val="accent2"/>
        </a:buClr>
        <a:buFont typeface="Wingdings" charset="2"/>
        <a:buChar char="§"/>
        <a:defRPr sz="1867" kern="1200">
          <a:solidFill>
            <a:schemeClr val="bg2"/>
          </a:solidFill>
          <a:latin typeface="+mn-lt"/>
          <a:ea typeface="+mn-ea"/>
          <a:cs typeface="+mn-cs"/>
        </a:defRPr>
      </a:lvl4pPr>
      <a:lvl5pPr marL="1767180" indent="-304680" algn="l" defTabSz="1218750" rtl="0" eaLnBrk="1" latinLnBrk="0" hangingPunct="1">
        <a:spcBef>
          <a:spcPts val="800"/>
        </a:spcBef>
        <a:buClr>
          <a:schemeClr val="accent2"/>
        </a:buClr>
        <a:buSzPct val="80000"/>
        <a:buFont typeface="Wingdings" charset="2"/>
        <a:buChar char="Ø"/>
        <a:defRPr sz="1867" kern="1200">
          <a:solidFill>
            <a:schemeClr val="bg2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bar.pdf">
            <a:extLst>
              <a:ext uri="{FF2B5EF4-FFF2-40B4-BE49-F238E27FC236}">
                <a16:creationId xmlns:a16="http://schemas.microsoft.com/office/drawing/2014/main" id="{CFD96C3E-AAC1-E84B-B4FB-B9458B79CD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4443" y="6356352"/>
            <a:ext cx="9148032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lang="en-US" sz="1200" kern="1200" smtClean="0"/>
            </a:lvl1pPr>
          </a:lstStyle>
          <a:p>
            <a:pPr defTabSz="1218750">
              <a:buClrTx/>
            </a:pPr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>
              <a:buClrTx/>
            </a:pPr>
            <a:fld id="{C584E3A1-B994-4B49-A119-057A75EFA18A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218750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 vert="horz" lIns="91412" tIns="45706" rIns="91412" bIns="4570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16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dt="0"/>
  <p:txStyles>
    <p:titleStyle>
      <a:lvl1pPr algn="l" defTabSz="121875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1254" indent="-341254" algn="l" defTabSz="121875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667" kern="1200">
          <a:solidFill>
            <a:schemeClr val="bg2"/>
          </a:solidFill>
          <a:latin typeface="+mn-lt"/>
          <a:ea typeface="+mn-ea"/>
          <a:cs typeface="+mn-cs"/>
        </a:defRPr>
      </a:lvl1pPr>
      <a:lvl2pPr marL="731250" indent="-341254" algn="l" defTabSz="1218750" rtl="0" eaLnBrk="1" latinLnBrk="0" hangingPunct="1"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35931" indent="-304680" algn="l" defTabSz="1218750" rtl="0" eaLnBrk="1" latinLnBrk="0" hangingPunct="1">
        <a:spcBef>
          <a:spcPts val="800"/>
        </a:spcBef>
        <a:buClr>
          <a:schemeClr val="accent2"/>
        </a:buClr>
        <a:buFont typeface="Courier New"/>
        <a:buChar char="o"/>
        <a:defRPr sz="2133" kern="1200">
          <a:solidFill>
            <a:schemeClr val="bg2"/>
          </a:solidFill>
          <a:latin typeface="+mn-lt"/>
          <a:ea typeface="+mn-ea"/>
          <a:cs typeface="+mn-cs"/>
        </a:defRPr>
      </a:lvl3pPr>
      <a:lvl4pPr marL="1462498" indent="-304680" algn="l" defTabSz="1218750" rtl="0" eaLnBrk="1" latinLnBrk="0" hangingPunct="1">
        <a:spcBef>
          <a:spcPts val="800"/>
        </a:spcBef>
        <a:buClr>
          <a:schemeClr val="accent2"/>
        </a:buClr>
        <a:buFont typeface="Wingdings" charset="2"/>
        <a:buChar char="§"/>
        <a:defRPr sz="1867" kern="1200">
          <a:solidFill>
            <a:schemeClr val="bg2"/>
          </a:solidFill>
          <a:latin typeface="+mn-lt"/>
          <a:ea typeface="+mn-ea"/>
          <a:cs typeface="+mn-cs"/>
        </a:defRPr>
      </a:lvl4pPr>
      <a:lvl5pPr marL="1767180" indent="-304680" algn="l" defTabSz="1218750" rtl="0" eaLnBrk="1" latinLnBrk="0" hangingPunct="1">
        <a:spcBef>
          <a:spcPts val="800"/>
        </a:spcBef>
        <a:buClr>
          <a:schemeClr val="accent2"/>
        </a:buClr>
        <a:buSzPct val="80000"/>
        <a:buFont typeface="Wingdings" charset="2"/>
        <a:buChar char="Ø"/>
        <a:defRPr sz="1867" kern="1200">
          <a:solidFill>
            <a:schemeClr val="bg2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K3Yj131yKRWC2kEyTyIcoiFX-NQB3ab/view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glrweek2021.gradelevelreading.net/state-event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890951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Bringing Digital Equity Home: The Suncoast Digital Access for All Initiative</a:t>
            </a:r>
            <a:endParaRPr sz="3000"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834443" y="1581912"/>
            <a:ext cx="9555799" cy="47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75" tIns="54350" rIns="108775" bIns="54350" anchor="t" anchorCtr="0">
            <a:noAutofit/>
          </a:bodyPr>
          <a:lstStyle/>
          <a:p>
            <a:pPr marL="1700" lvl="0" indent="0" algn="l" rtl="0">
              <a:lnSpc>
                <a:spcPct val="142849"/>
              </a:lnSpc>
              <a:spcBef>
                <a:spcPts val="800"/>
              </a:spcBef>
              <a:spcAft>
                <a:spcPts val="1200"/>
              </a:spcAft>
              <a:buSzPts val="2054"/>
              <a:buNone/>
            </a:pPr>
            <a:r>
              <a:rPr lang="en-US" sz="2000" dirty="0">
                <a:solidFill>
                  <a:schemeClr val="accent2"/>
                </a:solidFill>
              </a:rPr>
              <a:t>Housekeeping Tips</a:t>
            </a:r>
            <a:endParaRPr sz="2000" dirty="0"/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Introduce yourself in the Chat box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All attendees are participating in Listen Only mode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Post your questions in the Q&amp;A box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Webinar is being recorded and will be made available</a:t>
            </a:r>
          </a:p>
          <a:p>
            <a:pPr>
              <a:lnSpc>
                <a:spcPct val="1140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All resources linked in the chat box will be shared in a follow-up email</a:t>
            </a:r>
          </a:p>
          <a:p>
            <a:pPr>
              <a:lnSpc>
                <a:spcPts val="2300"/>
              </a:lnSpc>
              <a:spcAft>
                <a:spcPts val="15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Share your “bright spots and silver linings” and “keepers” in the Chat box</a:t>
            </a:r>
            <a:br>
              <a:rPr lang="en-US" sz="1800" dirty="0"/>
            </a:br>
            <a:r>
              <a:rPr lang="en-US" sz="1800" dirty="0"/>
              <a:t>and on social media: #</a:t>
            </a:r>
            <a:r>
              <a:rPr lang="en-US" sz="1800" dirty="0" err="1"/>
              <a:t>GLRKeepers</a:t>
            </a:r>
            <a:endParaRPr lang="en-US" sz="1800" dirty="0"/>
          </a:p>
        </p:txBody>
      </p:sp>
      <p:sp>
        <p:nvSpPr>
          <p:cNvPr id="6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6;p3"/>
          <p:cNvSpPr txBox="1">
            <a:spLocks noGrp="1"/>
          </p:cNvSpPr>
          <p:nvPr>
            <p:ph type="ftr" idx="11"/>
          </p:nvPr>
        </p:nvSpPr>
        <p:spPr>
          <a:xfrm>
            <a:off x="2005494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GLRWeek2021.gradelevelreading.net  /  #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GLRKeepers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5d338fa5b_0_3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400"/>
              <a:buFont typeface="Arial"/>
              <a:buNone/>
            </a:pPr>
            <a:r>
              <a:rPr lang="en-US"/>
              <a:t>The Three Essential Elements</a:t>
            </a:r>
            <a:br>
              <a:rPr lang="en-US"/>
            </a:br>
            <a:r>
              <a:rPr lang="en-US"/>
              <a:t>of Digital Access</a:t>
            </a:r>
            <a:endParaRPr/>
          </a:p>
        </p:txBody>
      </p:sp>
      <p:pic>
        <p:nvPicPr>
          <p:cNvPr id="169" name="Google Shape;169;ge5d338fa5b_0_306" descr="Chart, pi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221" y="1930836"/>
            <a:ext cx="7667559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e5d338fa5b_0_30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645e0cbc3_0_0"/>
          <p:cNvSpPr txBox="1">
            <a:spLocks noGrp="1"/>
          </p:cNvSpPr>
          <p:nvPr>
            <p:ph type="ctrTitle"/>
          </p:nvPr>
        </p:nvSpPr>
        <p:spPr>
          <a:xfrm>
            <a:off x="714625" y="2901000"/>
            <a:ext cx="10782300" cy="1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5400"/>
              <a:buFont typeface="Arial"/>
              <a:buNone/>
            </a:pPr>
            <a:r>
              <a:rPr lang="en-US" sz="4860" b="1"/>
              <a:t>Learning &amp; Sharing</a:t>
            </a:r>
            <a:endParaRPr sz="5400"/>
          </a:p>
        </p:txBody>
      </p:sp>
      <p:sp>
        <p:nvSpPr>
          <p:cNvPr id="176" name="Google Shape;176;ge645e0cbc3_0_0"/>
          <p:cNvSpPr txBox="1">
            <a:spLocks noGrp="1"/>
          </p:cNvSpPr>
          <p:nvPr>
            <p:ph type="subTitle" idx="1"/>
          </p:nvPr>
        </p:nvSpPr>
        <p:spPr>
          <a:xfrm>
            <a:off x="1428874" y="463046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77" name="Google Shape;177;ge645e0cbc3_0_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54015e31f_0_0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Learning </a:t>
            </a:r>
            <a:endParaRPr/>
          </a:p>
        </p:txBody>
      </p:sp>
      <p:sp>
        <p:nvSpPr>
          <p:cNvPr id="183" name="Google Shape;183;ge54015e31f_0_0"/>
          <p:cNvSpPr txBox="1">
            <a:spLocks noGrp="1"/>
          </p:cNvSpPr>
          <p:nvPr>
            <p:ph type="body" idx="1"/>
          </p:nvPr>
        </p:nvSpPr>
        <p:spPr>
          <a:xfrm>
            <a:off x="6101100" y="1938900"/>
            <a:ext cx="56961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 sz="2400" dirty="0"/>
              <a:t>Researching documentation </a:t>
            </a:r>
            <a:endParaRPr sz="24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 sz="2400" dirty="0"/>
              <a:t>Synthesizing the following key themes: </a:t>
            </a:r>
            <a:endParaRPr sz="2400" dirty="0"/>
          </a:p>
          <a:p>
            <a:pPr lvl="2"/>
            <a:r>
              <a:rPr lang="en-US" sz="1800" dirty="0"/>
              <a:t>Digital access is a basic necessity.</a:t>
            </a:r>
            <a:endParaRPr sz="1800" dirty="0"/>
          </a:p>
          <a:p>
            <a:pPr lvl="2"/>
            <a:r>
              <a:rPr lang="en-US" sz="1800" dirty="0"/>
              <a:t>Digital access requires three essential elements: Connectivity, devices, and skills and support. </a:t>
            </a:r>
            <a:endParaRPr sz="1800" dirty="0"/>
          </a:p>
          <a:p>
            <a:pPr lvl="2"/>
            <a:r>
              <a:rPr lang="en-US" sz="1800" dirty="0"/>
              <a:t>Digital access is hindered by barriers such as cost, awareness, and access.</a:t>
            </a:r>
            <a:endParaRPr sz="1800" dirty="0"/>
          </a:p>
          <a:p>
            <a:pPr lvl="2"/>
            <a:r>
              <a:rPr lang="en-US" sz="1800" dirty="0"/>
              <a:t>Digital access for those underserved and disconnected is possible as shown by efforts underway. </a:t>
            </a:r>
            <a:endParaRPr sz="1800" dirty="0"/>
          </a:p>
        </p:txBody>
      </p:sp>
      <p:pic>
        <p:nvPicPr>
          <p:cNvPr id="184" name="Google Shape;184;ge54015e31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723" y="1938898"/>
            <a:ext cx="5013650" cy="389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e54015e31f_0_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645e0cbc3_6_0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Sharing</a:t>
            </a:r>
            <a:endParaRPr/>
          </a:p>
        </p:txBody>
      </p:sp>
      <p:pic>
        <p:nvPicPr>
          <p:cNvPr id="191" name="Google Shape;191;ge645e0cbc3_6_0"/>
          <p:cNvPicPr preferRelativeResize="0"/>
          <p:nvPr/>
        </p:nvPicPr>
        <p:blipFill rotWithShape="1">
          <a:blip r:embed="rId3">
            <a:alphaModFix/>
          </a:blip>
          <a:srcRect l="7562" r="76273" b="22863"/>
          <a:stretch/>
        </p:blipFill>
        <p:spPr>
          <a:xfrm>
            <a:off x="894975" y="1790625"/>
            <a:ext cx="2621675" cy="35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e645e0cbc3_6_0"/>
          <p:cNvSpPr txBox="1">
            <a:spLocks noGrp="1"/>
          </p:cNvSpPr>
          <p:nvPr>
            <p:ph type="body" idx="1"/>
          </p:nvPr>
        </p:nvSpPr>
        <p:spPr>
          <a:xfrm>
            <a:off x="3045450" y="1918375"/>
            <a:ext cx="88389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Disseminating learning </a:t>
            </a:r>
            <a:endParaRPr/>
          </a:p>
          <a:p>
            <a: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website, blogs, newsletters, webervations, webinars</a:t>
            </a:r>
            <a:endParaRPr sz="24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Creating the DA4A Resource library </a:t>
            </a:r>
            <a:endParaRPr/>
          </a:p>
          <a:p>
            <a: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</a:pPr>
            <a:r>
              <a:rPr lang="en-US" sz="2400"/>
              <a:t>PDFs, online articles, online courses, affordable services flyers, etc</a:t>
            </a:r>
            <a:endParaRPr sz="2400"/>
          </a:p>
          <a:p>
            <a: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</a:pPr>
            <a:r>
              <a:rPr lang="en-US" sz="2400"/>
              <a:t>11 keywords, including but not limited to: </a:t>
            </a:r>
            <a:endParaRPr sz="2400"/>
          </a:p>
          <a:p>
            <a: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Community/Regional Connectivity, Devices</a:t>
            </a:r>
            <a:endParaRPr sz="2400"/>
          </a:p>
          <a:p>
            <a: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Digital Skills &amp; Training, Education</a:t>
            </a:r>
            <a:endParaRPr sz="2400"/>
          </a:p>
          <a:p>
            <a: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/>
              <a:t>Health, Federal/State Government </a:t>
            </a:r>
            <a:endParaRPr sz="2400"/>
          </a:p>
          <a:p>
            <a: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</a:pPr>
            <a:r>
              <a:rPr lang="en-US" sz="2400"/>
              <a:t>125+ Curated reports and resource shared </a:t>
            </a:r>
            <a:endParaRPr sz="2400"/>
          </a:p>
        </p:txBody>
      </p:sp>
      <p:sp>
        <p:nvSpPr>
          <p:cNvPr id="193" name="Google Shape;193;ge645e0cbc3_6_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552fc0a03_0_26"/>
          <p:cNvSpPr txBox="1">
            <a:spLocks noGrp="1"/>
          </p:cNvSpPr>
          <p:nvPr>
            <p:ph type="ctrTitle"/>
          </p:nvPr>
        </p:nvSpPr>
        <p:spPr>
          <a:xfrm>
            <a:off x="714625" y="2901000"/>
            <a:ext cx="10782300" cy="1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5400"/>
              <a:buFont typeface="Arial"/>
              <a:buNone/>
            </a:pPr>
            <a:r>
              <a:rPr lang="en-US" sz="4860" b="1"/>
              <a:t>More Than Money: TPF’s Approach</a:t>
            </a:r>
            <a:endParaRPr sz="5400"/>
          </a:p>
        </p:txBody>
      </p:sp>
      <p:sp>
        <p:nvSpPr>
          <p:cNvPr id="199" name="Google Shape;199;ge552fc0a03_0_26"/>
          <p:cNvSpPr txBox="1">
            <a:spLocks noGrp="1"/>
          </p:cNvSpPr>
          <p:nvPr>
            <p:ph type="subTitle" idx="1"/>
          </p:nvPr>
        </p:nvSpPr>
        <p:spPr>
          <a:xfrm>
            <a:off x="1428874" y="463046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00" name="Google Shape;200;ge552fc0a03_0_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64c77eadf_0_5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Chatbox Question</a:t>
            </a:r>
            <a:endParaRPr/>
          </a:p>
        </p:txBody>
      </p:sp>
      <p:sp>
        <p:nvSpPr>
          <p:cNvPr id="206" name="Google Shape;206;ge64c77eadf_0_5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4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What are some of the ways a funder can contribute beyond writing a check or giving a grant?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Please enter your thoughts into the chat box! </a:t>
            </a:r>
            <a:endParaRPr/>
          </a:p>
        </p:txBody>
      </p:sp>
      <p:sp>
        <p:nvSpPr>
          <p:cNvPr id="207" name="Google Shape;207;ge64c77eadf_0_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64c77eadf_1_0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Funders - Beyond a Check $</a:t>
            </a:r>
            <a:endParaRPr/>
          </a:p>
        </p:txBody>
      </p:sp>
      <p:sp>
        <p:nvSpPr>
          <p:cNvPr id="213" name="Google Shape;213;ge64c77eadf_1_0"/>
          <p:cNvSpPr txBox="1">
            <a:spLocks noGrp="1"/>
          </p:cNvSpPr>
          <p:nvPr>
            <p:ph type="body" idx="1"/>
          </p:nvPr>
        </p:nvSpPr>
        <p:spPr>
          <a:xfrm>
            <a:off x="835925" y="1929725"/>
            <a:ext cx="109941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406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Coalition Builder</a:t>
            </a:r>
            <a:r>
              <a:rPr lang="en-US" sz="2400" dirty="0"/>
              <a:t> - Foster wide participation to strengthen impact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Backbone</a:t>
            </a:r>
            <a:r>
              <a:rPr lang="en-US" sz="2400" dirty="0"/>
              <a:t> - Provide access to a strong network of knowledge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System </a:t>
            </a:r>
            <a:r>
              <a:rPr lang="en-US" sz="2400" b="1" dirty="0" err="1"/>
              <a:t>Realigner</a:t>
            </a:r>
            <a:r>
              <a:rPr lang="en-US" sz="2400" dirty="0"/>
              <a:t> - Conduct/Share research on best practices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Communicator</a:t>
            </a:r>
            <a:r>
              <a:rPr lang="en-US" sz="2400" dirty="0"/>
              <a:t> - Community conversations toward shared aspirations 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Policy Advocate</a:t>
            </a:r>
            <a:r>
              <a:rPr lang="en-US" sz="2400" dirty="0"/>
              <a:t> - Invest to create lasting widespread Impact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Learning Agent</a:t>
            </a:r>
            <a:r>
              <a:rPr lang="en-US" sz="2400" dirty="0"/>
              <a:t> - Connect people, organizations &amp; community 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Fundraiser </a:t>
            </a:r>
            <a:r>
              <a:rPr lang="en-US" sz="2400" dirty="0"/>
              <a:t>- Invite others with resources to participate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/>
              <a:t>Grantmaker </a:t>
            </a:r>
            <a:r>
              <a:rPr lang="en-US" sz="2400" dirty="0"/>
              <a:t>- Expanding the $ value into more than money</a:t>
            </a:r>
            <a:endParaRPr sz="2400" dirty="0"/>
          </a:p>
        </p:txBody>
      </p:sp>
      <p:sp>
        <p:nvSpPr>
          <p:cNvPr id="214" name="Google Shape;214;ge64c77eadf_1_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64c77eadf_1_5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Driving Impact </a:t>
            </a:r>
            <a:endParaRPr/>
          </a:p>
        </p:txBody>
      </p:sp>
      <p:sp>
        <p:nvSpPr>
          <p:cNvPr id="220" name="Google Shape;220;ge64c77eadf_1_5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4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Weaving multiple sectors together by enhancing access to technology to foster inclusion and well-being</a:t>
            </a:r>
            <a:endParaRPr sz="2400" dirty="0"/>
          </a:p>
          <a:p>
            <a:pPr marL="914400" lvl="0" indent="-391001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People - touching all ages and all backgrounds, especially ALICE</a:t>
            </a:r>
            <a:endParaRPr sz="2000" dirty="0"/>
          </a:p>
          <a:p>
            <a:pPr marL="914400" lvl="0" indent="-39100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Business - determining needs to build digital skills </a:t>
            </a:r>
            <a:endParaRPr sz="2000" dirty="0"/>
          </a:p>
          <a:p>
            <a:pPr marL="914400" lvl="0" indent="-39100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Nonprofits - enhancing ability to assist people towards available options</a:t>
            </a:r>
            <a:endParaRPr sz="2000" dirty="0"/>
          </a:p>
          <a:p>
            <a:pPr marL="914400" lvl="0" indent="-39100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Government - sharing knowledge of gaps that limit access</a:t>
            </a:r>
            <a:endParaRPr sz="2000" dirty="0"/>
          </a:p>
          <a:p>
            <a:pPr marL="914400" lvl="0" indent="-39100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Media - strengthening the broader effort through Aspirations Journalism</a:t>
            </a:r>
            <a:endParaRPr sz="2000" dirty="0"/>
          </a:p>
          <a:p>
            <a:pPr marL="914400" lvl="0" indent="-39100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Education - closing the digital access gap as early as possible </a:t>
            </a:r>
            <a:endParaRPr sz="2000" dirty="0"/>
          </a:p>
          <a:p>
            <a:pPr marL="914400" lvl="0" indent="-39100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Funders - fostering widespread inclusion to expand community solutions</a:t>
            </a:r>
            <a:endParaRPr sz="2000" dirty="0"/>
          </a:p>
        </p:txBody>
      </p:sp>
      <p:sp>
        <p:nvSpPr>
          <p:cNvPr id="221" name="Google Shape;221;ge64c77eadf_1_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64c77eadf_1_10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Solutions In Action </a:t>
            </a:r>
            <a:endParaRPr/>
          </a:p>
        </p:txBody>
      </p:sp>
      <p:sp>
        <p:nvSpPr>
          <p:cNvPr id="227" name="Google Shape;227;ge64c77eadf_1_10"/>
          <p:cNvSpPr txBox="1">
            <a:spLocks noGrp="1"/>
          </p:cNvSpPr>
          <p:nvPr>
            <p:ph type="body" idx="1"/>
          </p:nvPr>
        </p:nvSpPr>
        <p:spPr>
          <a:xfrm>
            <a:off x="835925" y="1690825"/>
            <a:ext cx="10574400" cy="4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7825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Emphasizing/Embracing Technology for All </a:t>
            </a:r>
            <a:endParaRPr sz="2400" dirty="0"/>
          </a:p>
          <a:p>
            <a:pPr marL="914400" lvl="1" indent="-34607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Moving to the Big Tent</a:t>
            </a:r>
            <a:endParaRPr sz="2000" dirty="0"/>
          </a:p>
          <a:p>
            <a:pPr marL="457200" lvl="0" indent="-377825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Gathering/Sharing information about Gaps </a:t>
            </a:r>
            <a:endParaRPr sz="2400" dirty="0"/>
          </a:p>
          <a:p>
            <a:pPr marL="914400" lvl="1" indent="-34607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Devices, Skills &amp; Training Matrix</a:t>
            </a:r>
            <a:endParaRPr sz="2000" dirty="0"/>
          </a:p>
          <a:p>
            <a:pPr marL="457200" lvl="0" indent="-377825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Promoting Pilot Programs to test the waters</a:t>
            </a:r>
            <a:endParaRPr sz="2400" dirty="0"/>
          </a:p>
          <a:p>
            <a:pPr marL="914400" lvl="1" indent="-346075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Digital Navigator Training Pilot</a:t>
            </a:r>
            <a:endParaRPr sz="2000" dirty="0"/>
          </a:p>
          <a:p>
            <a:pPr marL="457200" lvl="0" indent="-377825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Connecting Community Leaders with the Community</a:t>
            </a:r>
            <a:endParaRPr sz="2400" dirty="0"/>
          </a:p>
          <a:p>
            <a:pPr marL="914400" lvl="1" indent="-356372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FCC - Emergency Broadband Benefit</a:t>
            </a:r>
            <a:endParaRPr sz="2000" dirty="0"/>
          </a:p>
          <a:p>
            <a:pPr marL="914400" lvl="1" indent="-357809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American Rescue Plan - Broadband Infrastructure</a:t>
            </a:r>
            <a:endParaRPr sz="2000" dirty="0"/>
          </a:p>
        </p:txBody>
      </p:sp>
      <p:sp>
        <p:nvSpPr>
          <p:cNvPr id="228" name="Google Shape;228;ge64c77eadf_1_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5d338fa5b_0_403"/>
          <p:cNvSpPr txBox="1">
            <a:spLocks noGrp="1"/>
          </p:cNvSpPr>
          <p:nvPr>
            <p:ph type="ctrTitle"/>
          </p:nvPr>
        </p:nvSpPr>
        <p:spPr>
          <a:xfrm>
            <a:off x="714625" y="2901000"/>
            <a:ext cx="10782300" cy="1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5400"/>
              <a:buFont typeface="Arial"/>
              <a:buNone/>
            </a:pPr>
            <a:r>
              <a:rPr lang="en-US" sz="4860" b="1"/>
              <a:t>Digital Access Services Matrix</a:t>
            </a:r>
            <a:endParaRPr sz="5400"/>
          </a:p>
        </p:txBody>
      </p:sp>
      <p:sp>
        <p:nvSpPr>
          <p:cNvPr id="234" name="Google Shape;234;ge5d338fa5b_0_403"/>
          <p:cNvSpPr txBox="1">
            <a:spLocks noGrp="1"/>
          </p:cNvSpPr>
          <p:nvPr>
            <p:ph type="subTitle" idx="1"/>
          </p:nvPr>
        </p:nvSpPr>
        <p:spPr>
          <a:xfrm>
            <a:off x="1428874" y="463046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35" name="Google Shape;235;ge5d338fa5b_0_40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E3A1-B994-4B49-A119-057A75EFA1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12" tIns="45706" rIns="91412" bIns="45706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750">
              <a:buClrTx/>
            </a:pPr>
            <a:r>
              <a:rPr lang="en-US" kern="1200">
                <a:ea typeface="+mn-ea"/>
                <a:cs typeface="+mn-cs"/>
              </a:rPr>
              <a:t>GLRWeek2021.gradelevelreading.net  /  #GLRKeepers  /  #GLReading</a:t>
            </a:r>
            <a:endParaRPr lang="en-US" kern="1200" dirty="0">
              <a:ea typeface="+mn-ea"/>
              <a:cs typeface="+mn-cs"/>
            </a:endParaRPr>
          </a:p>
        </p:txBody>
      </p:sp>
      <p:pic>
        <p:nvPicPr>
          <p:cNvPr id="4" name="Picture 3" descr="Splash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AA9382-6995-6346-BC08-72B31005B7C3}"/>
              </a:ext>
            </a:extLst>
          </p:cNvPr>
          <p:cNvSpPr/>
          <p:nvPr/>
        </p:nvSpPr>
        <p:spPr>
          <a:xfrm>
            <a:off x="0" y="5944222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750">
              <a:buClrTx/>
            </a:pPr>
            <a:r>
              <a:rPr lang="en-US" sz="1700" kern="1200" dirty="0">
                <a:solidFill>
                  <a:srgbClr val="505050"/>
                </a:solidFill>
              </a:rPr>
              <a:t>GLRWeek2021.gradelevelreading.net  /  #</a:t>
            </a:r>
            <a:r>
              <a:rPr lang="en-US" sz="1700" kern="1200" dirty="0" err="1">
                <a:solidFill>
                  <a:srgbClr val="505050"/>
                </a:solidFill>
              </a:rPr>
              <a:t>GLRKeepers</a:t>
            </a:r>
            <a:endParaRPr lang="en-US" sz="1700" kern="12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3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5db03d5ed_0_6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Digital Access Services Matrix</a:t>
            </a:r>
            <a:endParaRPr/>
          </a:p>
        </p:txBody>
      </p:sp>
      <p:sp>
        <p:nvSpPr>
          <p:cNvPr id="241" name="Google Shape;241;ge5db03d5ed_0_6"/>
          <p:cNvSpPr txBox="1"/>
          <p:nvPr/>
        </p:nvSpPr>
        <p:spPr>
          <a:xfrm>
            <a:off x="6451925" y="3037475"/>
            <a:ext cx="5579700" cy="217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/>
              <a:buChar char="●"/>
            </a:pPr>
            <a:r>
              <a:rPr lang="en-US" sz="2400" dirty="0"/>
              <a:t>A gap in community knowledge</a:t>
            </a:r>
            <a:endParaRPr sz="2400" dirty="0"/>
          </a:p>
          <a:p>
            <a:pPr marL="457200" marR="0" lvl="0" indent="-4064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Char char="●"/>
            </a:pPr>
            <a:r>
              <a:rPr lang="en-US" sz="2400" dirty="0"/>
              <a:t>Developing the right tool</a:t>
            </a:r>
            <a:endParaRPr sz="2400" dirty="0"/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5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Surveying local organizations</a:t>
            </a:r>
            <a:endParaRPr sz="2400" dirty="0"/>
          </a:p>
          <a:p>
            <a:pPr marL="457200" marR="0" lvl="0" indent="-4064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the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Matrix</a:t>
            </a:r>
            <a:r>
              <a:rPr lang="en-US" sz="2400" b="0" i="0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e5db03d5ed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800" y="1982125"/>
            <a:ext cx="5119724" cy="417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e5db03d5ed_0_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1"/>
          <p:cNvSpPr txBox="1">
            <a:spLocks noGrp="1"/>
          </p:cNvSpPr>
          <p:nvPr>
            <p:ph type="ctrTitle"/>
          </p:nvPr>
        </p:nvSpPr>
        <p:spPr>
          <a:xfrm>
            <a:off x="714625" y="2901000"/>
            <a:ext cx="10782300" cy="1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5400"/>
              <a:buFont typeface="Arial"/>
              <a:buNone/>
            </a:pPr>
            <a:r>
              <a:rPr lang="en-US" sz="4860" b="1"/>
              <a:t>Digital Navigator Pilot </a:t>
            </a:r>
            <a:endParaRPr sz="5400"/>
          </a:p>
        </p:txBody>
      </p:sp>
      <p:sp>
        <p:nvSpPr>
          <p:cNvPr id="249" name="Google Shape;249;p51"/>
          <p:cNvSpPr txBox="1">
            <a:spLocks noGrp="1"/>
          </p:cNvSpPr>
          <p:nvPr>
            <p:ph type="subTitle" idx="1"/>
          </p:nvPr>
        </p:nvSpPr>
        <p:spPr>
          <a:xfrm>
            <a:off x="1428874" y="463046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4622eff21_0_76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Framing the Pilot Program</a:t>
            </a:r>
            <a:endParaRPr/>
          </a:p>
        </p:txBody>
      </p:sp>
      <p:sp>
        <p:nvSpPr>
          <p:cNvPr id="256" name="Google Shape;256;ge4622eff21_0_76"/>
          <p:cNvSpPr txBox="1">
            <a:spLocks noGrp="1"/>
          </p:cNvSpPr>
          <p:nvPr>
            <p:ph type="body" idx="1"/>
          </p:nvPr>
        </p:nvSpPr>
        <p:spPr>
          <a:xfrm>
            <a:off x="835925" y="1929725"/>
            <a:ext cx="108552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COVID-19 &gt; SCGLR &gt; DA4A</a:t>
            </a:r>
            <a:endParaRPr sz="2400" dirty="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Internet connectivity, computers, and digital skills are more essential than ever</a:t>
            </a:r>
            <a:endParaRPr sz="2400" dirty="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Perception of technology &gt; reticence</a:t>
            </a:r>
            <a:endParaRPr sz="2400" dirty="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About 60,000,000 are without internet in the U.S. due to its cost</a:t>
            </a:r>
            <a:endParaRPr sz="2400" dirty="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Future uncertainty requires trusted support to engage in digital life</a:t>
            </a:r>
            <a:endParaRPr sz="2400" dirty="0"/>
          </a:p>
        </p:txBody>
      </p:sp>
      <p:sp>
        <p:nvSpPr>
          <p:cNvPr id="257" name="Google Shape;257;ge4622eff21_0_7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4622eff21_0_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Digital Navigators</a:t>
            </a:r>
            <a:endParaRPr/>
          </a:p>
        </p:txBody>
      </p:sp>
      <p:sp>
        <p:nvSpPr>
          <p:cNvPr id="264" name="Google Shape;264;ge4622eff21_0_82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400" cy="451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Emerged nationally as an agnostic role to support those impacted by the digital divide </a:t>
            </a:r>
            <a:endParaRPr sz="24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000" dirty="0"/>
              <a:t>agile, community-based customer service touch point </a:t>
            </a:r>
            <a:endParaRPr sz="20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000" dirty="0"/>
              <a:t>trained to help consumers select from low-cost internet plans, choose the right affordable computing devices to suit lifestyles, and either directly provide or provide access to digital literacy training and advancing digital skills</a:t>
            </a:r>
            <a:endParaRPr sz="2000" dirty="0"/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Digital Navigator training is an allowable ARPA expense</a:t>
            </a:r>
            <a:endParaRPr sz="2400" dirty="0"/>
          </a:p>
        </p:txBody>
      </p:sp>
      <p:sp>
        <p:nvSpPr>
          <p:cNvPr id="265" name="Google Shape;265;ge4622eff21_0_8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4622eff21_0_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Emergence of the Pilot</a:t>
            </a:r>
            <a:endParaRPr/>
          </a:p>
        </p:txBody>
      </p:sp>
      <p:sp>
        <p:nvSpPr>
          <p:cNvPr id="272" name="Google Shape;272;ge4622eff21_0_89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400" cy="451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Collaboration and learnings from DA4A </a:t>
            </a:r>
            <a:endParaRPr sz="2400" dirty="0"/>
          </a:p>
          <a:p>
            <a:pPr marL="914400" lvl="1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o"/>
            </a:pPr>
            <a:r>
              <a:rPr lang="en-US" sz="2000" dirty="0"/>
              <a:t>local agencies realized/understood the need for digital inclusion but were unsure of how to support constituents with internet, devices, and training</a:t>
            </a:r>
            <a:endParaRPr sz="2000" dirty="0"/>
          </a:p>
          <a:p>
            <a:pPr marL="1371600" lvl="2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DA4A community partner orgs serve the same people in the community</a:t>
            </a:r>
            <a:endParaRPr dirty="0"/>
          </a:p>
          <a:p>
            <a:pPr marL="1371600" lvl="2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DA4A community partner orgs tackle similar roadblocks to serving customers tracing back to issues with digital access</a:t>
            </a:r>
            <a:endParaRPr dirty="0"/>
          </a:p>
        </p:txBody>
      </p:sp>
      <p:sp>
        <p:nvSpPr>
          <p:cNvPr id="273" name="Google Shape;273;ge4622eff21_0_8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552fc0a03_0_32"/>
          <p:cNvSpPr txBox="1">
            <a:spLocks noGrp="1"/>
          </p:cNvSpPr>
          <p:nvPr>
            <p:ph type="ctrTitle"/>
          </p:nvPr>
        </p:nvSpPr>
        <p:spPr>
          <a:xfrm>
            <a:off x="714625" y="2901000"/>
            <a:ext cx="10782300" cy="13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ct val="111111"/>
              <a:buFont typeface="Arial"/>
              <a:buNone/>
            </a:pPr>
            <a:r>
              <a:rPr lang="en-US" sz="4860" b="1"/>
              <a:t>Community Partner Panel Discussion </a:t>
            </a:r>
            <a:endParaRPr sz="5400"/>
          </a:p>
        </p:txBody>
      </p:sp>
      <p:sp>
        <p:nvSpPr>
          <p:cNvPr id="279" name="Google Shape;279;ge552fc0a03_0_32"/>
          <p:cNvSpPr txBox="1">
            <a:spLocks noGrp="1"/>
          </p:cNvSpPr>
          <p:nvPr>
            <p:ph type="subTitle" idx="1"/>
          </p:nvPr>
        </p:nvSpPr>
        <p:spPr>
          <a:xfrm>
            <a:off x="1428874" y="463046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80" name="Google Shape;280;ge552fc0a03_0_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92EB9A-4319-9C42-94ED-8F045598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904" y="1"/>
            <a:ext cx="9546574" cy="1649160"/>
          </a:xfrm>
        </p:spPr>
        <p:txBody>
          <a:bodyPr/>
          <a:lstStyle/>
          <a:p>
            <a:r>
              <a:rPr lang="en-US" dirty="0"/>
              <a:t>Community Partner Panel</a:t>
            </a:r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lvl="0"/>
            <a:fld id="{00000000-1234-1234-1234-123412341234}" type="slidenum">
              <a:rPr lang="en-US">
                <a:sym typeface="Arial"/>
              </a:rPr>
              <a:pPr lvl="0"/>
              <a:t>26</a:t>
            </a:fld>
            <a:endParaRPr lang="en-US"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1422345" y="3517131"/>
            <a:ext cx="3224107" cy="110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Community Partner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Margie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Genter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 President of Mission Services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Goodwill Manasota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4782207" y="3517131"/>
            <a:ext cx="3073275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i="1" dirty="0">
                <a:solidFill>
                  <a:schemeClr val="lt2"/>
                </a:solidFill>
              </a:rPr>
              <a:t>Community Partner</a:t>
            </a:r>
            <a:endParaRPr lang="en-US" dirty="0"/>
          </a:p>
          <a:p>
            <a:pPr lvl="0"/>
            <a:r>
              <a:rPr lang="en-US" dirty="0">
                <a:solidFill>
                  <a:schemeClr val="dk2"/>
                </a:solidFill>
              </a:rPr>
              <a:t>Lori </a:t>
            </a:r>
            <a:r>
              <a:rPr lang="en-US" dirty="0" err="1">
                <a:solidFill>
                  <a:schemeClr val="dk2"/>
                </a:solidFill>
              </a:rPr>
              <a:t>Aberle</a:t>
            </a:r>
            <a:r>
              <a:rPr lang="en-US" dirty="0">
                <a:solidFill>
                  <a:schemeClr val="dk2"/>
                </a:solidFill>
              </a:rPr>
              <a:t> Gentile</a:t>
            </a:r>
          </a:p>
          <a:p>
            <a:pPr lvl="0"/>
            <a:r>
              <a:rPr lang="en-US" dirty="0"/>
              <a:t>Client Services Director</a:t>
            </a:r>
          </a:p>
          <a:p>
            <a:pPr lvl="0"/>
            <a:r>
              <a:rPr lang="en-US" dirty="0"/>
              <a:t>Women’s Resource Center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4" name="Google Shape;94;p5"/>
          <p:cNvSpPr txBox="1"/>
          <p:nvPr/>
        </p:nvSpPr>
        <p:spPr>
          <a:xfrm>
            <a:off x="8128510" y="3517131"/>
            <a:ext cx="3628701" cy="106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i="1" dirty="0">
                <a:solidFill>
                  <a:schemeClr val="lt2"/>
                </a:solidFill>
              </a:rPr>
              <a:t>Community Partner</a:t>
            </a:r>
            <a:endParaRPr lang="en-US" dirty="0"/>
          </a:p>
          <a:p>
            <a:pPr lvl="0"/>
            <a:r>
              <a:rPr lang="en-US" dirty="0">
                <a:solidFill>
                  <a:schemeClr val="dk2"/>
                </a:solidFill>
              </a:rPr>
              <a:t>Lisbeth </a:t>
            </a:r>
            <a:r>
              <a:rPr lang="en-US" dirty="0" err="1">
                <a:solidFill>
                  <a:schemeClr val="dk2"/>
                </a:solidFill>
              </a:rPr>
              <a:t>Oscuvilca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/>
              <a:t>Family Engagement Director</a:t>
            </a:r>
          </a:p>
          <a:p>
            <a:pPr lvl="0"/>
            <a:r>
              <a:rPr lang="en-US" dirty="0" err="1"/>
              <a:t>UnidosNow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Google Shape;75;p3"/>
          <p:cNvSpPr txBox="1">
            <a:spLocks/>
          </p:cNvSpPr>
          <p:nvPr/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197D103-C028-3444-927B-6E692E32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510" y="1871829"/>
            <a:ext cx="1244600" cy="1371600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87F993F-B2FE-674A-90C9-D5FB1FE0B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904" y="1871829"/>
            <a:ext cx="1244600" cy="1371600"/>
          </a:xfrm>
          <a:prstGeom prst="rect">
            <a:avLst/>
          </a:prstGeom>
        </p:spPr>
      </p:pic>
      <p:pic>
        <p:nvPicPr>
          <p:cNvPr id="12" name="Picture 11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56C1664F-81D7-F94C-B603-ABB8EDF3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07" y="1871829"/>
            <a:ext cx="1244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4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ctrTitle"/>
          </p:nvPr>
        </p:nvSpPr>
        <p:spPr>
          <a:xfrm>
            <a:off x="1428874" y="2630097"/>
            <a:ext cx="9144000" cy="135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5BC"/>
              </a:buClr>
              <a:buSzPts val="6000"/>
              <a:buFont typeface="Arial"/>
              <a:buNone/>
            </a:pPr>
            <a:r>
              <a:rPr lang="en-US" b="1"/>
              <a:t>Thank You!</a:t>
            </a:r>
            <a:endParaRPr/>
          </a:p>
        </p:txBody>
      </p:sp>
      <p:sp>
        <p:nvSpPr>
          <p:cNvPr id="298" name="Google Shape;298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920858" y="1865380"/>
            <a:ext cx="9636497" cy="527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5" name="Google Shape;73;p3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890951" cy="16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State Events</a:t>
            </a:r>
            <a:endParaRPr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8A570-A198-B447-A584-D1482293C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443"/>
          <a:stretch/>
        </p:blipFill>
        <p:spPr>
          <a:xfrm>
            <a:off x="9612414" y="214661"/>
            <a:ext cx="1944962" cy="1205107"/>
          </a:xfrm>
          <a:prstGeom prst="rect">
            <a:avLst/>
          </a:prstGeom>
        </p:spPr>
      </p:pic>
      <p:sp>
        <p:nvSpPr>
          <p:cNvPr id="7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76;p3"/>
          <p:cNvSpPr txBox="1">
            <a:spLocks noGrp="1"/>
          </p:cNvSpPr>
          <p:nvPr>
            <p:ph type="ftr" idx="4294967295"/>
          </p:nvPr>
        </p:nvSpPr>
        <p:spPr>
          <a:xfrm>
            <a:off x="2005494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GLRWeek2021.gradelevelreading.net  /  #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GLRKeepers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Google Shape;73;p3"/>
          <p:cNvSpPr txBox="1">
            <a:spLocks/>
          </p:cNvSpPr>
          <p:nvPr/>
        </p:nvSpPr>
        <p:spPr>
          <a:xfrm>
            <a:off x="1857738" y="1887603"/>
            <a:ext cx="9148032" cy="35811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ctr" anchorCtr="0">
            <a:normAutofit/>
          </a:bodyPr>
          <a:lstStyle>
            <a:lvl1pPr algn="l" defTabSz="121875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Visit our new conference site to find out how dozens of states and communities confronted by COVID-19 stepped up to meet the moment. </a:t>
            </a:r>
          </a:p>
          <a:p>
            <a:pPr marL="0" marR="0" lvl="0" indent="0" algn="l" defTabSz="1218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3000"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l" defTabSz="1218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3000"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  <a:hlinkClick r:id="rId4"/>
              </a:rPr>
              <a:t>http://glrweek2021.gradelevelreading.net/state-events/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92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920858" y="1371428"/>
            <a:ext cx="9636497" cy="527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A Virtual Gratitude Reception: CGLR Salutes Our Partners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Monday, July 26, 2021, 3–4:30 p.m. ET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Meeting the Moment: Accelerating Equitable Recovery and Transformative Chang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e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Tuesday, July 27, 3–4 p.m. ET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Co-sponsored by Education Week and hosted on the On24 platform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Bringing Digital Equity Home: The Suncoast Digital Access for All Initiative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Wednesday, July 28, 3–4:30 p.m. ET – A Crucible of Practice Salon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The CARE Fund: A Philanthropic Initiative to Meet the Moment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Co-Sponsored by United Philanthropy Forum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Thursday, July 29, 3–4:30 p.m. ET – A Funder-to-Funder Conversation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Assume Collaboration: A Consultative Conversation on Aggregating for Impact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Friday, July 30, 2:30–4 p.m. ET (invitation only)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</p:txBody>
      </p:sp>
      <p:sp>
        <p:nvSpPr>
          <p:cNvPr id="5" name="Google Shape;73;p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lvl="0"/>
            <a:r>
              <a:rPr lang="en-US" dirty="0"/>
              <a:t>Plenary Sessions</a:t>
            </a:r>
          </a:p>
        </p:txBody>
      </p:sp>
      <p:sp>
        <p:nvSpPr>
          <p:cNvPr id="7" name="Google Shape;75;p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lvl="0"/>
            <a:fld id="{00000000-1234-1234-1234-123412341234}" type="slidenum">
              <a:rPr lang="en-US"/>
              <a:pPr lvl="0"/>
              <a:t>29</a:t>
            </a:fld>
            <a:endParaRPr lang="en-US"/>
          </a:p>
        </p:txBody>
      </p:sp>
      <p:sp>
        <p:nvSpPr>
          <p:cNvPr id="9" name="Google Shape;76;p3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spcFirstLastPara="1" vert="horz" wrap="square" lIns="91412" tIns="45706" rIns="91412" bIns="45706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r>
              <a:rPr lang="en-US" dirty="0"/>
              <a:t>  </a:t>
            </a:r>
            <a:endParaRPr lang="en-US" dirty="0"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8A570-A198-B447-A584-D1482293C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443"/>
          <a:stretch/>
        </p:blipFill>
        <p:spPr>
          <a:xfrm>
            <a:off x="9612414" y="214661"/>
            <a:ext cx="1944962" cy="12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920858" y="1371428"/>
            <a:ext cx="9636497" cy="527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A Virtual Gratitude Reception: CGLR Salutes Our Partners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Monday, July 26, 2021, 3–4:30 p.m. ET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Meeting the Moment: Accelerating Equitable Recovery and Transformative Chang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e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Tuesday, July 27, 3–4 p.m. ET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Co-sponsored by Education Week and hosted on the On24 platform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Bringing Digital Equity Home: The Suncoast Digital Access for All Initiative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Wednesday, July 28, 3–4:30 p.m. ET – A Crucible of Practice Salon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The CARE Fund: A Philanthropic Initiative to Meet the Moment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Co-Sponsored by United Philanthropy Forum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Thursday, July 29, 3–4:30 p.m. ET – A Funder-to-Funder Conversation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4439B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Assume Collaboration: A Consultative Conversation on Aggregating for Impact 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Helvetica Neue"/>
              </a:rPr>
              <a:t>Friday, July 30, 2:30–4 p.m. ET (invitation only)</a:t>
            </a:r>
          </a:p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</p:txBody>
      </p:sp>
      <p:sp>
        <p:nvSpPr>
          <p:cNvPr id="5" name="Google Shape;73;p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lvl="0"/>
            <a:r>
              <a:rPr lang="en-US" dirty="0"/>
              <a:t>Plenary Sessions</a:t>
            </a:r>
          </a:p>
        </p:txBody>
      </p:sp>
      <p:sp>
        <p:nvSpPr>
          <p:cNvPr id="7" name="Google Shape;75;p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lvl="0"/>
            <a:fld id="{00000000-1234-1234-1234-123412341234}" type="slidenum">
              <a:rPr lang="en-US"/>
              <a:pPr lvl="0"/>
              <a:t>3</a:t>
            </a:fld>
            <a:endParaRPr lang="en-US"/>
          </a:p>
        </p:txBody>
      </p:sp>
      <p:sp>
        <p:nvSpPr>
          <p:cNvPr id="9" name="Google Shape;76;p3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spcFirstLastPara="1" vert="horz" wrap="square" lIns="91412" tIns="45706" rIns="91412" bIns="45706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GLRWeek2021.gradelevelreading.net  /  #</a:t>
            </a:r>
            <a:r>
              <a:rPr lang="en-US" dirty="0" err="1"/>
              <a:t>GLRKeepers</a:t>
            </a:r>
            <a:r>
              <a:rPr lang="en-US" dirty="0"/>
              <a:t>  </a:t>
            </a:r>
            <a:endParaRPr lang="en-US" dirty="0"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8A570-A198-B447-A584-D1482293C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443"/>
          <a:stretch/>
        </p:blipFill>
        <p:spPr>
          <a:xfrm>
            <a:off x="9612414" y="214661"/>
            <a:ext cx="1944962" cy="12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09B2F-E43E-6F4C-93A9-D054A413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B308F-8DF9-D94D-A4FC-6B94B89F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890" y="5545221"/>
            <a:ext cx="2979088" cy="1191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E7012-9E05-8747-B037-AFDF87E192D5}"/>
              </a:ext>
            </a:extLst>
          </p:cNvPr>
          <p:cNvSpPr txBox="1"/>
          <p:nvPr/>
        </p:nvSpPr>
        <p:spPr>
          <a:xfrm>
            <a:off x="5032322" y="2109008"/>
            <a:ext cx="6200722" cy="31744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@readingby3rd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@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CampaignforGLR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GLRKeepers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GLRWeek2021.gradelevelreading.net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C4E6F0F-7A41-9C4B-80D0-6B44459FC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725" y="2307953"/>
            <a:ext cx="393192" cy="37434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54809DC-7E3C-1649-B6EE-790930A78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243" y="2881726"/>
            <a:ext cx="393192" cy="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7DCCC7-F930-4A4B-9BE3-90C7205E4F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A3615-1119-D449-97B1-058DD2390B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73;p3"/>
          <p:cNvSpPr txBox="1">
            <a:spLocks/>
          </p:cNvSpPr>
          <p:nvPr/>
        </p:nvSpPr>
        <p:spPr>
          <a:xfrm>
            <a:off x="6721230" y="2422770"/>
            <a:ext cx="5001847" cy="32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00" tIns="45700" rIns="91400" bIns="45700" rtlCol="0" anchor="ctr" anchorCtr="0">
            <a:normAutofit/>
          </a:bodyPr>
          <a:lstStyle>
            <a:lvl1pPr algn="l" defTabSz="121875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75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3000"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GLRWeek2021.gradelevelreading.net</a:t>
            </a:r>
          </a:p>
          <a:p>
            <a:pPr marL="0" marR="0" lvl="0" indent="0" algn="l" defTabSz="121875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30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l" defTabSz="121875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3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Share in the Chat and connect with @Readingby3rd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onTwitter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and 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CampaignforGLR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on Facebook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to share 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GLRKeepers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39B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7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CAEE0-8A1F-9F46-9E01-96BA84DD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6104B-2A68-0C44-9356-A36CCCEE504D}"/>
              </a:ext>
            </a:extLst>
          </p:cNvPr>
          <p:cNvSpPr txBox="1"/>
          <p:nvPr/>
        </p:nvSpPr>
        <p:spPr>
          <a:xfrm>
            <a:off x="5116830" y="2263140"/>
            <a:ext cx="5672138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Bringing Digital Equity Home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500" dirty="0">
                <a:solidFill>
                  <a:schemeClr val="tx2"/>
                </a:solidFill>
              </a:rPr>
              <a:t>The Suncoast Digital Access for All Initiative</a:t>
            </a:r>
          </a:p>
          <a:p>
            <a:pPr>
              <a:spcBef>
                <a:spcPts val="2000"/>
              </a:spcBef>
            </a:pPr>
            <a:r>
              <a:rPr lang="en-US" sz="1300" i="1" dirty="0">
                <a:solidFill>
                  <a:schemeClr val="bg2"/>
                </a:solidFill>
              </a:rPr>
              <a:t>A Crucible of Practice Salon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93D6D-82F5-9441-A2FC-34EA99FE8E23}"/>
              </a:ext>
            </a:extLst>
          </p:cNvPr>
          <p:cNvSpPr txBox="1"/>
          <p:nvPr/>
        </p:nvSpPr>
        <p:spPr>
          <a:xfrm>
            <a:off x="5118735" y="4388168"/>
            <a:ext cx="39290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Wednesday, July 28, 3–4:30 PM ET</a:t>
            </a:r>
          </a:p>
        </p:txBody>
      </p:sp>
      <p:sp>
        <p:nvSpPr>
          <p:cNvPr id="12" name="Google Shape;98;p5">
            <a:extLst>
              <a:ext uri="{FF2B5EF4-FFF2-40B4-BE49-F238E27FC236}">
                <a16:creationId xmlns:a16="http://schemas.microsoft.com/office/drawing/2014/main" id="{094A6598-7F1B-E841-B1D7-9F354F2CE74F}"/>
              </a:ext>
            </a:extLst>
          </p:cNvPr>
          <p:cNvSpPr txBox="1"/>
          <p:nvPr/>
        </p:nvSpPr>
        <p:spPr>
          <a:xfrm>
            <a:off x="1826202" y="6348111"/>
            <a:ext cx="9148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GLRWeek2021.gradelevelreading.net  /  #</a:t>
            </a:r>
            <a:r>
              <a:rPr lang="en-US" sz="1000" b="0" i="0" u="none" strike="noStrike" cap="none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GLRKeepers</a:t>
            </a:r>
            <a:endParaRPr sz="10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82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EE31AA-5DD7-6F4C-A5CC-B45AC08E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3" y="1"/>
            <a:ext cx="9547215" cy="1649160"/>
          </a:xfrm>
        </p:spPr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lvl="0"/>
            <a:fld id="{00000000-1234-1234-1234-123412341234}" type="slidenum">
              <a:rPr lang="en-US">
                <a:sym typeface="Arial"/>
              </a:rPr>
              <a:pPr lvl="0"/>
              <a:t>6</a:t>
            </a:fld>
            <a:endParaRPr lang="en-US"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2885452" y="1941473"/>
            <a:ext cx="3224107" cy="110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Cheri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Coryea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Initiative Manager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CCoryeaTPF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2885452" y="3615681"/>
            <a:ext cx="3073275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dk2"/>
                </a:solidFill>
              </a:rPr>
              <a:t>John Ferguson</a:t>
            </a:r>
          </a:p>
          <a:p>
            <a:pPr lvl="0"/>
            <a:r>
              <a:rPr lang="en-US" dirty="0"/>
              <a:t>Project Manager</a:t>
            </a:r>
          </a:p>
          <a:p>
            <a:pPr lvl="0"/>
            <a:r>
              <a:rPr lang="en-US" dirty="0"/>
              <a:t>@</a:t>
            </a:r>
            <a:r>
              <a:rPr lang="en-US" dirty="0" err="1"/>
              <a:t>TheRealJohnFerg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2879734" y="5289732"/>
            <a:ext cx="2445301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dk2"/>
                </a:solidFill>
              </a:rPr>
              <a:t>Jake </a:t>
            </a:r>
            <a:r>
              <a:rPr lang="en-US" dirty="0" err="1">
                <a:solidFill>
                  <a:schemeClr val="dk2"/>
                </a:solidFill>
              </a:rPr>
              <a:t>Hartvigsen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/>
              <a:t>Community Engagement Lead</a:t>
            </a:r>
          </a:p>
          <a:p>
            <a:pPr lvl="0"/>
            <a:r>
              <a:rPr lang="en-US" dirty="0"/>
              <a:t>@JHTPF</a:t>
            </a:r>
          </a:p>
        </p:txBody>
      </p:sp>
      <p:sp>
        <p:nvSpPr>
          <p:cNvPr id="94" name="Google Shape;94;p5"/>
          <p:cNvSpPr txBox="1"/>
          <p:nvPr/>
        </p:nvSpPr>
        <p:spPr>
          <a:xfrm>
            <a:off x="8228720" y="1941473"/>
            <a:ext cx="3550903" cy="106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</a:rPr>
              <a:t>Kiarra</a:t>
            </a:r>
            <a:r>
              <a:rPr lang="en-US" dirty="0">
                <a:solidFill>
                  <a:schemeClr val="dk2"/>
                </a:solidFill>
              </a:rPr>
              <a:t> Louis</a:t>
            </a:r>
          </a:p>
          <a:p>
            <a:pPr lvl="0"/>
            <a:r>
              <a:rPr lang="en-US" dirty="0"/>
              <a:t>Communications &amp; Engagement Associate</a:t>
            </a:r>
          </a:p>
          <a:p>
            <a:pPr lvl="0"/>
            <a:r>
              <a:rPr lang="en-US" dirty="0"/>
              <a:t>@</a:t>
            </a:r>
            <a:r>
              <a:rPr lang="en-US" dirty="0" err="1"/>
              <a:t>KLouisTPF</a:t>
            </a:r>
            <a:endParaRPr lang="en-US"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8228721" y="3615681"/>
            <a:ext cx="2282072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dk2"/>
                </a:solidFill>
              </a:rPr>
              <a:t>Maribel Martinez</a:t>
            </a:r>
          </a:p>
          <a:p>
            <a:pPr lvl="0"/>
            <a:r>
              <a:rPr lang="en-US" dirty="0"/>
              <a:t>Initiative Consultant</a:t>
            </a:r>
          </a:p>
          <a:p>
            <a:pPr lvl="0"/>
            <a:r>
              <a:rPr lang="en-US" dirty="0"/>
              <a:t>@</a:t>
            </a:r>
            <a:r>
              <a:rPr lang="en-US" dirty="0" err="1"/>
              <a:t>MMartConsult</a:t>
            </a:r>
            <a:endParaRPr lang="en-US" dirty="0"/>
          </a:p>
        </p:txBody>
      </p:sp>
      <p:sp>
        <p:nvSpPr>
          <p:cNvPr id="15" name="Google Shape;75;p3"/>
          <p:cNvSpPr txBox="1">
            <a:spLocks/>
          </p:cNvSpPr>
          <p:nvPr/>
        </p:nvSpPr>
        <p:spPr>
          <a:xfrm>
            <a:off x="10982474" y="6356352"/>
            <a:ext cx="599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A picture containing person, person, smiling, lady&#10;&#10;Description automatically generated">
            <a:extLst>
              <a:ext uri="{FF2B5EF4-FFF2-40B4-BE49-F238E27FC236}">
                <a16:creationId xmlns:a16="http://schemas.microsoft.com/office/drawing/2014/main" id="{06DB3EFC-32A7-7E4B-AE81-1C11536F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63" y="1432691"/>
            <a:ext cx="1244600" cy="1371600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87E81AC-47DC-B745-984C-2197BBD7A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904" y="3103343"/>
            <a:ext cx="1244600" cy="1371600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50F35E5-F7A7-4D41-A541-7929D10F0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263" y="4752975"/>
            <a:ext cx="1244600" cy="1371600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FD502F2-4645-0041-9BBF-9F99C98A0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949" y="1432691"/>
            <a:ext cx="1244600" cy="1371600"/>
          </a:xfrm>
          <a:prstGeom prst="rect">
            <a:avLst/>
          </a:prstGeom>
        </p:spPr>
      </p:pic>
      <p:pic>
        <p:nvPicPr>
          <p:cNvPr id="11" name="Picture 10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66C81A69-73C6-A64C-8D9C-E9D09C3E4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949" y="3062708"/>
            <a:ext cx="1244600" cy="1371600"/>
          </a:xfrm>
          <a:prstGeom prst="rect">
            <a:avLst/>
          </a:prstGeom>
        </p:spPr>
      </p:pic>
      <p:sp>
        <p:nvSpPr>
          <p:cNvPr id="35" name="Google Shape;96;p5">
            <a:extLst>
              <a:ext uri="{FF2B5EF4-FFF2-40B4-BE49-F238E27FC236}">
                <a16:creationId xmlns:a16="http://schemas.microsoft.com/office/drawing/2014/main" id="{04C69165-2741-4D4E-968F-7DCB026D919F}"/>
              </a:ext>
            </a:extLst>
          </p:cNvPr>
          <p:cNvSpPr txBox="1"/>
          <p:nvPr/>
        </p:nvSpPr>
        <p:spPr>
          <a:xfrm>
            <a:off x="8228721" y="5305948"/>
            <a:ext cx="2282072" cy="128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</a:rPr>
              <a:t>Laurey</a:t>
            </a:r>
            <a:r>
              <a:rPr lang="en-US" dirty="0">
                <a:solidFill>
                  <a:schemeClr val="dk2"/>
                </a:solidFill>
              </a:rPr>
              <a:t> Stryker</a:t>
            </a:r>
          </a:p>
          <a:p>
            <a:pPr lvl="0"/>
            <a:r>
              <a:rPr lang="en-US" dirty="0"/>
              <a:t>Initiative Consultant</a:t>
            </a:r>
          </a:p>
          <a:p>
            <a:pPr lvl="0"/>
            <a:r>
              <a:rPr lang="en-US" dirty="0"/>
              <a:t>@</a:t>
            </a:r>
            <a:r>
              <a:rPr lang="en-US" dirty="0" err="1"/>
              <a:t>StrykerConsulti</a:t>
            </a:r>
            <a:endParaRPr lang="en-US" dirty="0"/>
          </a:p>
        </p:txBody>
      </p:sp>
      <p:pic>
        <p:nvPicPr>
          <p:cNvPr id="13" name="Picture 12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8B149265-79A5-E548-AA43-97701E1BFC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949" y="4759960"/>
            <a:ext cx="1244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4622eff21_0_1"/>
          <p:cNvSpPr txBox="1">
            <a:spLocks noGrp="1"/>
          </p:cNvSpPr>
          <p:nvPr>
            <p:ph type="title"/>
          </p:nvPr>
        </p:nvSpPr>
        <p:spPr>
          <a:xfrm>
            <a:off x="835915" y="365125"/>
            <a:ext cx="108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200"/>
              <a:buFont typeface="Arial"/>
              <a:buNone/>
            </a:pPr>
            <a:r>
              <a:rPr lang="en-US"/>
              <a:t>Question of the Day</a:t>
            </a:r>
            <a:endParaRPr/>
          </a:p>
        </p:txBody>
      </p:sp>
      <p:sp>
        <p:nvSpPr>
          <p:cNvPr id="143" name="Google Shape;143;ge4622eff21_0_1"/>
          <p:cNvSpPr txBox="1">
            <a:spLocks noGrp="1"/>
          </p:cNvSpPr>
          <p:nvPr>
            <p:ph type="body" idx="1"/>
          </p:nvPr>
        </p:nvSpPr>
        <p:spPr>
          <a:xfrm>
            <a:off x="835914" y="1929724"/>
            <a:ext cx="105744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Why is digital access important to you, your community, and/or society in general?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Please enter your thoughts into the chat box! </a:t>
            </a:r>
            <a:endParaRPr/>
          </a:p>
        </p:txBody>
      </p:sp>
      <p:sp>
        <p:nvSpPr>
          <p:cNvPr id="144" name="Google Shape;144;ge4622eff21_0_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5d338fa5b_0_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The Patterson Foundation</a:t>
            </a:r>
            <a:endParaRPr sz="4000"/>
          </a:p>
        </p:txBody>
      </p:sp>
      <p:sp>
        <p:nvSpPr>
          <p:cNvPr id="151" name="Google Shape;151;ge5d338fa5b_0_113"/>
          <p:cNvSpPr/>
          <p:nvPr/>
        </p:nvSpPr>
        <p:spPr>
          <a:xfrm>
            <a:off x="381000" y="2132931"/>
            <a:ext cx="11811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TPF Strengthens People, Organizations, and Communities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ways that foster wide participation.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e5d338fa5b_0_113"/>
          <p:cNvSpPr txBox="1"/>
          <p:nvPr/>
        </p:nvSpPr>
        <p:spPr>
          <a:xfrm>
            <a:off x="5683497" y="3672600"/>
            <a:ext cx="2907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Charlotte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DeSoto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Manatee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Sarasota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e5d338fa5b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125" y="3356451"/>
            <a:ext cx="341805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e5d338fa5b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8800" y="3628056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e5d338fa5b_0_1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5d338fa5b_0_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A0C0"/>
              </a:buClr>
              <a:buSzPts val="4400"/>
              <a:buFont typeface="Arial"/>
              <a:buNone/>
            </a:pPr>
            <a:r>
              <a:rPr lang="en-US"/>
              <a:t>The DA4A Journey</a:t>
            </a:r>
            <a:endParaRPr/>
          </a:p>
        </p:txBody>
      </p:sp>
      <p:pic>
        <p:nvPicPr>
          <p:cNvPr id="161" name="Google Shape;161;ge5d338fa5b_0_217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012" y="2226578"/>
            <a:ext cx="3756675" cy="37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e5d338fa5b_0_217"/>
          <p:cNvSpPr txBox="1"/>
          <p:nvPr/>
        </p:nvSpPr>
        <p:spPr>
          <a:xfrm>
            <a:off x="6017925" y="2631350"/>
            <a:ext cx="62415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400" dirty="0"/>
              <a:t>Exploration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400" dirty="0"/>
              <a:t>Local/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Regional/National </a:t>
            </a:r>
            <a:r>
              <a:rPr lang="en-US" sz="2400" dirty="0"/>
              <a:t>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erspectives &amp; </a:t>
            </a:r>
            <a:r>
              <a:rPr lang="en-US" sz="2400" dirty="0"/>
              <a:t>V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iewpoints</a:t>
            </a:r>
            <a:endParaRPr sz="24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400" dirty="0"/>
              <a:t>Focus on ALICE Households</a:t>
            </a:r>
            <a:endParaRPr sz="24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/>
              <a:t>Two Critical Questions:</a:t>
            </a:r>
            <a:endParaRPr sz="2400" dirty="0"/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“Who else cares?”</a:t>
            </a:r>
            <a:endParaRPr sz="2400" dirty="0"/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“What can we do together?”</a:t>
            </a:r>
            <a:endParaRPr sz="2400" dirty="0"/>
          </a:p>
        </p:txBody>
      </p:sp>
      <p:sp>
        <p:nvSpPr>
          <p:cNvPr id="163" name="Google Shape;163;ge5d338fa5b_0_2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4A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C641"/>
      </a:accent1>
      <a:accent2>
        <a:srgbClr val="41BB95"/>
      </a:accent2>
      <a:accent3>
        <a:srgbClr val="13A0C0"/>
      </a:accent3>
      <a:accent4>
        <a:srgbClr val="1D75BC"/>
      </a:accent4>
      <a:accent5>
        <a:srgbClr val="515AA8"/>
      </a:accent5>
      <a:accent6>
        <a:srgbClr val="FFFFFF"/>
      </a:accent6>
      <a:hlink>
        <a:srgbClr val="1D75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NEW2017_GLR_theme">
      <a:dk1>
        <a:srgbClr val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NEW2017_GLR_theme">
      <a:dk1>
        <a:sysClr val="windowText" lastClr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NEW2017_GLR_theme">
      <a:dk1>
        <a:sysClr val="windowText" lastClr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NEW2017_GLR_theme">
      <a:dk1>
        <a:sysClr val="windowText" lastClr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1578</Words>
  <Application>Microsoft Macintosh PowerPoint</Application>
  <PresentationFormat>Widescreen</PresentationFormat>
  <Paragraphs>255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Wingdings</vt:lpstr>
      <vt:lpstr>Noto Sans Symbols</vt:lpstr>
      <vt:lpstr>Courier New</vt:lpstr>
      <vt:lpstr>Verdana</vt:lpstr>
      <vt:lpstr>Open Sans</vt:lpstr>
      <vt:lpstr>Office Theme</vt:lpstr>
      <vt:lpstr>9_Office Theme</vt:lpstr>
      <vt:lpstr>10_Office Theme</vt:lpstr>
      <vt:lpstr>11_Office Theme</vt:lpstr>
      <vt:lpstr>12_Office Theme</vt:lpstr>
      <vt:lpstr>Bringing Digital Equity Home: The Suncoast Digital Access for All Initiative</vt:lpstr>
      <vt:lpstr>PowerPoint Presentation</vt:lpstr>
      <vt:lpstr>Plenary Sessions</vt:lpstr>
      <vt:lpstr>PowerPoint Presentation</vt:lpstr>
      <vt:lpstr>PowerPoint Presentation</vt:lpstr>
      <vt:lpstr>The Team</vt:lpstr>
      <vt:lpstr>Question of the Day</vt:lpstr>
      <vt:lpstr>The Patterson Foundation</vt:lpstr>
      <vt:lpstr>The DA4A Journey</vt:lpstr>
      <vt:lpstr>The Three Essential Elements of Digital Access</vt:lpstr>
      <vt:lpstr>Learning &amp; Sharing</vt:lpstr>
      <vt:lpstr>Learning </vt:lpstr>
      <vt:lpstr>Sharing</vt:lpstr>
      <vt:lpstr>More Than Money: TPF’s Approach</vt:lpstr>
      <vt:lpstr>Chatbox Question</vt:lpstr>
      <vt:lpstr>Funders - Beyond a Check $</vt:lpstr>
      <vt:lpstr>Driving Impact </vt:lpstr>
      <vt:lpstr>Solutions In Action </vt:lpstr>
      <vt:lpstr>Digital Access Services Matrix</vt:lpstr>
      <vt:lpstr>Digital Access Services Matrix</vt:lpstr>
      <vt:lpstr>Digital Navigator Pilot </vt:lpstr>
      <vt:lpstr>Framing the Pilot Program</vt:lpstr>
      <vt:lpstr>About Digital Navigators</vt:lpstr>
      <vt:lpstr>Emergence of the Pilot</vt:lpstr>
      <vt:lpstr>Community Partner Panel Discussion </vt:lpstr>
      <vt:lpstr>Community Partner Panel</vt:lpstr>
      <vt:lpstr>Thank You!</vt:lpstr>
      <vt:lpstr>State Events</vt:lpstr>
      <vt:lpstr>Plenary Sessions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Digital Equity Home  The Suncoast Digital Access for All Initiative  </dc:title>
  <dc:creator>Microsoft Office User</dc:creator>
  <cp:lastModifiedBy>Rebecca Wheeler</cp:lastModifiedBy>
  <cp:revision>11</cp:revision>
  <dcterms:created xsi:type="dcterms:W3CDTF">2020-11-17T19:17:37Z</dcterms:created>
  <dcterms:modified xsi:type="dcterms:W3CDTF">2021-07-28T14:14:09Z</dcterms:modified>
</cp:coreProperties>
</file>